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6" r:id="rId2"/>
  </p:sldMasterIdLst>
  <p:notesMasterIdLst>
    <p:notesMasterId r:id="rId10"/>
  </p:notesMasterIdLst>
  <p:sldIdLst>
    <p:sldId id="256" r:id="rId3"/>
    <p:sldId id="270" r:id="rId4"/>
    <p:sldId id="271" r:id="rId5"/>
    <p:sldId id="272" r:id="rId6"/>
    <p:sldId id="273" r:id="rId7"/>
    <p:sldId id="274" r:id="rId8"/>
    <p:sldId id="276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4228">
          <p15:clr>
            <a:srgbClr val="A4A3A4"/>
          </p15:clr>
        </p15:guide>
        <p15:guide id="4" pos="56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3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470" y="108"/>
      </p:cViewPr>
      <p:guideLst>
        <p:guide orient="horz" pos="2160"/>
        <p:guide pos="2880"/>
        <p:guide orient="horz" pos="4228"/>
        <p:guide pos="562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EDD-BA47-894F-1DC1DA24D0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8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6EDD-BA47-894F-1DC1DA24D0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9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6EDD-BA47-894F-1DC1DA24D06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10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6EDD-BA47-894F-1DC1DA24D06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11</c:v>
                </c:pt>
                <c:pt idx="1">
                  <c:v>6</c:v>
                </c:pt>
                <c:pt idx="2">
                  <c:v>6</c:v>
                </c:pt>
                <c:pt idx="3">
                  <c:v>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EDD-BA47-894F-1DC1DA24D06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12</c:v>
                </c:pt>
                <c:pt idx="1">
                  <c:v>7</c:v>
                </c:pt>
                <c:pt idx="2">
                  <c:v>7</c:v>
                </c:pt>
                <c:pt idx="3">
                  <c:v>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6EDD-BA47-894F-1DC1DA24D0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93581688"/>
        <c:axId val="393582864"/>
      </c:barChart>
      <c:catAx>
        <c:axId val="39358168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82864"/>
        <c:crosses val="autoZero"/>
        <c:auto val="1"/>
        <c:lblAlgn val="ctr"/>
        <c:lblOffset val="100"/>
        <c:noMultiLvlLbl val="0"/>
      </c:catAx>
      <c:valAx>
        <c:axId val="393582864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tx1">
                  <a:tint val="7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81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0082265452112598"/>
          <c:y val="0.121270750265104"/>
          <c:w val="9.9177345478873996E-2"/>
          <c:h val="0.668404296685137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0" dirty="0">
                <a:solidFill>
                  <a:schemeClr val="tx1"/>
                </a:solidFill>
              </a:rPr>
              <a:t>Pie Chart Option 1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F22C-E341-9B6C-1A925208DB3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22C-E341-9B6C-1A925208DB3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F22C-E341-9B6C-1A925208DB3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22C-E341-9B6C-1A925208DB3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F22C-E341-9B6C-1A925208DB3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Pie Chart Option 1</a:t>
            </a:r>
            <a:endParaRPr lang="en-US" b="0" dirty="0">
              <a:effectLst/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CB67-F14E-A279-A7B3AFC0AA2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B67-F14E-A279-A7B3AFC0AA2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CB67-F14E-A279-A7B3AFC0AA2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B67-F14E-A279-A7B3AFC0AA22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CB67-F14E-A279-A7B3AFC0AA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514F0A-43F7-4C3A-B573-CE755B04291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D4F93BD9-F31C-413D-B32B-4C7890F0806D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1</a:t>
          </a:r>
        </a:p>
      </dgm:t>
    </dgm:pt>
    <dgm:pt modelId="{4ADE79C0-BBB3-431F-8088-DFEB93457D4C}" type="parTrans" cxnId="{A69D996A-B5CE-4C38-8FAB-E080D5348424}">
      <dgm:prSet/>
      <dgm:spPr/>
      <dgm:t>
        <a:bodyPr/>
        <a:lstStyle/>
        <a:p>
          <a:endParaRPr lang="en-US"/>
        </a:p>
      </dgm:t>
    </dgm:pt>
    <dgm:pt modelId="{D35D91DA-EEEC-4299-930E-B00EE991CD3E}" type="sibTrans" cxnId="{A69D996A-B5CE-4C38-8FAB-E080D5348424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B860ACB9-2CBA-415F-B3FE-49CE6EDC5F44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2</a:t>
          </a:r>
        </a:p>
      </dgm:t>
    </dgm:pt>
    <dgm:pt modelId="{10ADE89C-F15D-48C9-B546-228D98D45CFF}" type="parTrans" cxnId="{BD9C666A-60C1-4092-9726-9E48126C7D87}">
      <dgm:prSet/>
      <dgm:spPr/>
      <dgm:t>
        <a:bodyPr/>
        <a:lstStyle/>
        <a:p>
          <a:endParaRPr lang="en-US"/>
        </a:p>
      </dgm:t>
    </dgm:pt>
    <dgm:pt modelId="{EB0A3866-7D49-434E-9C2E-B70F301F0618}" type="sibTrans" cxnId="{BD9C666A-60C1-4092-9726-9E48126C7D87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9EEBE39D-E131-4364-9EE4-502C5D6405C5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3</a:t>
          </a:r>
        </a:p>
      </dgm:t>
    </dgm:pt>
    <dgm:pt modelId="{E6E863C1-4F11-44C1-A2A8-E310C8BA5439}" type="parTrans" cxnId="{63E5E3B0-6AD4-475B-9973-97DB5683D280}">
      <dgm:prSet/>
      <dgm:spPr/>
      <dgm:t>
        <a:bodyPr/>
        <a:lstStyle/>
        <a:p>
          <a:endParaRPr lang="en-US"/>
        </a:p>
      </dgm:t>
    </dgm:pt>
    <dgm:pt modelId="{C6A97136-82AB-4B95-882E-1EAC3CCBADC4}" type="sibTrans" cxnId="{63E5E3B0-6AD4-475B-9973-97DB5683D280}">
      <dgm:prSet/>
      <dgm:spPr/>
      <dgm:t>
        <a:bodyPr/>
        <a:lstStyle/>
        <a:p>
          <a:endParaRPr lang="en-US"/>
        </a:p>
      </dgm:t>
    </dgm:pt>
    <dgm:pt modelId="{D07D052C-9134-43B6-A6E0-9B297AD1D60A}" type="pres">
      <dgm:prSet presAssocID="{C8514F0A-43F7-4C3A-B573-CE755B042910}" presName="Name0" presStyleCnt="0">
        <dgm:presLayoutVars>
          <dgm:dir/>
          <dgm:resizeHandles val="exact"/>
        </dgm:presLayoutVars>
      </dgm:prSet>
      <dgm:spPr/>
    </dgm:pt>
    <dgm:pt modelId="{FBB2D24C-178C-4A4B-A4F2-C1B86412EF60}" type="pres">
      <dgm:prSet presAssocID="{D4F93BD9-F31C-413D-B32B-4C7890F0806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4F63-E7D9-4139-9E9B-6581951F8E07}" type="pres">
      <dgm:prSet presAssocID="{D35D91DA-EEEC-4299-930E-B00EE991CD3E}" presName="sibTrans" presStyleLbl="sibTrans2D1" presStyleIdx="0" presStyleCnt="2"/>
      <dgm:spPr/>
      <dgm:t>
        <a:bodyPr/>
        <a:lstStyle/>
        <a:p>
          <a:endParaRPr lang="en-US"/>
        </a:p>
      </dgm:t>
    </dgm:pt>
    <dgm:pt modelId="{E9677C46-D42A-4AE5-A91E-ED61203262F5}" type="pres">
      <dgm:prSet presAssocID="{D35D91DA-EEEC-4299-930E-B00EE991CD3E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C632A642-8E1C-4EAB-BBFA-1A83EAB56D29}" type="pres">
      <dgm:prSet presAssocID="{B860ACB9-2CBA-415F-B3FE-49CE6EDC5F4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AAEBE2-D180-4C51-BE91-BEAE91760187}" type="pres">
      <dgm:prSet presAssocID="{EB0A3866-7D49-434E-9C2E-B70F301F0618}" presName="sibTrans" presStyleLbl="sibTrans2D1" presStyleIdx="1" presStyleCnt="2"/>
      <dgm:spPr/>
      <dgm:t>
        <a:bodyPr/>
        <a:lstStyle/>
        <a:p>
          <a:endParaRPr lang="en-US"/>
        </a:p>
      </dgm:t>
    </dgm:pt>
    <dgm:pt modelId="{07357CE5-920A-47EC-B311-2473BBF8E910}" type="pres">
      <dgm:prSet presAssocID="{EB0A3866-7D49-434E-9C2E-B70F301F0618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72694379-7C03-4468-A197-4AD07CBBBDD8}" type="pres">
      <dgm:prSet presAssocID="{9EEBE39D-E131-4364-9EE4-502C5D6405C5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92E6E95-A87D-BE40-806E-55B565324992}" type="presOf" srcId="{D35D91DA-EEEC-4299-930E-B00EE991CD3E}" destId="{E9677C46-D42A-4AE5-A91E-ED61203262F5}" srcOrd="1" destOrd="0" presId="urn:microsoft.com/office/officeart/2005/8/layout/process1"/>
    <dgm:cxn modelId="{A69D996A-B5CE-4C38-8FAB-E080D5348424}" srcId="{C8514F0A-43F7-4C3A-B573-CE755B042910}" destId="{D4F93BD9-F31C-413D-B32B-4C7890F0806D}" srcOrd="0" destOrd="0" parTransId="{4ADE79C0-BBB3-431F-8088-DFEB93457D4C}" sibTransId="{D35D91DA-EEEC-4299-930E-B00EE991CD3E}"/>
    <dgm:cxn modelId="{BD9C666A-60C1-4092-9726-9E48126C7D87}" srcId="{C8514F0A-43F7-4C3A-B573-CE755B042910}" destId="{B860ACB9-2CBA-415F-B3FE-49CE6EDC5F44}" srcOrd="1" destOrd="0" parTransId="{10ADE89C-F15D-48C9-B546-228D98D45CFF}" sibTransId="{EB0A3866-7D49-434E-9C2E-B70F301F0618}"/>
    <dgm:cxn modelId="{C4FC0C9E-BDD8-D044-864F-4C936F78BBB7}" type="presOf" srcId="{D4F93BD9-F31C-413D-B32B-4C7890F0806D}" destId="{FBB2D24C-178C-4A4B-A4F2-C1B86412EF60}" srcOrd="0" destOrd="0" presId="urn:microsoft.com/office/officeart/2005/8/layout/process1"/>
    <dgm:cxn modelId="{04A3F8BE-CF2C-9D4C-B3B1-99108C8CF07E}" type="presOf" srcId="{B860ACB9-2CBA-415F-B3FE-49CE6EDC5F44}" destId="{C632A642-8E1C-4EAB-BBFA-1A83EAB56D29}" srcOrd="0" destOrd="0" presId="urn:microsoft.com/office/officeart/2005/8/layout/process1"/>
    <dgm:cxn modelId="{E39873F9-F47C-6141-A440-F8E2904BD129}" type="presOf" srcId="{EB0A3866-7D49-434E-9C2E-B70F301F0618}" destId="{07357CE5-920A-47EC-B311-2473BBF8E910}" srcOrd="1" destOrd="0" presId="urn:microsoft.com/office/officeart/2005/8/layout/process1"/>
    <dgm:cxn modelId="{F24BC03B-88C4-1545-93EC-090635BD4892}" type="presOf" srcId="{EB0A3866-7D49-434E-9C2E-B70F301F0618}" destId="{D6AAEBE2-D180-4C51-BE91-BEAE91760187}" srcOrd="0" destOrd="0" presId="urn:microsoft.com/office/officeart/2005/8/layout/process1"/>
    <dgm:cxn modelId="{63E5E3B0-6AD4-475B-9973-97DB5683D280}" srcId="{C8514F0A-43F7-4C3A-B573-CE755B042910}" destId="{9EEBE39D-E131-4364-9EE4-502C5D6405C5}" srcOrd="2" destOrd="0" parTransId="{E6E863C1-4F11-44C1-A2A8-E310C8BA5439}" sibTransId="{C6A97136-82AB-4B95-882E-1EAC3CCBADC4}"/>
    <dgm:cxn modelId="{41FFE1E8-5C66-894F-A79F-E4FE15ADCF18}" type="presOf" srcId="{9EEBE39D-E131-4364-9EE4-502C5D6405C5}" destId="{72694379-7C03-4468-A197-4AD07CBBBDD8}" srcOrd="0" destOrd="0" presId="urn:microsoft.com/office/officeart/2005/8/layout/process1"/>
    <dgm:cxn modelId="{52AC1A58-432D-FC49-B2AC-444B344C5F79}" type="presOf" srcId="{C8514F0A-43F7-4C3A-B573-CE755B042910}" destId="{D07D052C-9134-43B6-A6E0-9B297AD1D60A}" srcOrd="0" destOrd="0" presId="urn:microsoft.com/office/officeart/2005/8/layout/process1"/>
    <dgm:cxn modelId="{B189F80D-A6B8-3B4F-B2D1-F84587B90A06}" type="presOf" srcId="{D35D91DA-EEEC-4299-930E-B00EE991CD3E}" destId="{582D4F63-E7D9-4139-9E9B-6581951F8E07}" srcOrd="0" destOrd="0" presId="urn:microsoft.com/office/officeart/2005/8/layout/process1"/>
    <dgm:cxn modelId="{E8DFB2B1-AF7D-CB44-B3DE-F2D1E1897608}" type="presParOf" srcId="{D07D052C-9134-43B6-A6E0-9B297AD1D60A}" destId="{FBB2D24C-178C-4A4B-A4F2-C1B86412EF60}" srcOrd="0" destOrd="0" presId="urn:microsoft.com/office/officeart/2005/8/layout/process1"/>
    <dgm:cxn modelId="{42CD60EB-8040-3A45-8A87-869E18B42BE6}" type="presParOf" srcId="{D07D052C-9134-43B6-A6E0-9B297AD1D60A}" destId="{582D4F63-E7D9-4139-9E9B-6581951F8E07}" srcOrd="1" destOrd="0" presId="urn:microsoft.com/office/officeart/2005/8/layout/process1"/>
    <dgm:cxn modelId="{D00805B4-3F7C-9748-BDD2-596A571628EA}" type="presParOf" srcId="{582D4F63-E7D9-4139-9E9B-6581951F8E07}" destId="{E9677C46-D42A-4AE5-A91E-ED61203262F5}" srcOrd="0" destOrd="0" presId="urn:microsoft.com/office/officeart/2005/8/layout/process1"/>
    <dgm:cxn modelId="{40D5F6F7-4FB9-CF4D-818B-CD90C57D2BDA}" type="presParOf" srcId="{D07D052C-9134-43B6-A6E0-9B297AD1D60A}" destId="{C632A642-8E1C-4EAB-BBFA-1A83EAB56D29}" srcOrd="2" destOrd="0" presId="urn:microsoft.com/office/officeart/2005/8/layout/process1"/>
    <dgm:cxn modelId="{45693E31-BEE2-C348-B4EF-913E5EC211A7}" type="presParOf" srcId="{D07D052C-9134-43B6-A6E0-9B297AD1D60A}" destId="{D6AAEBE2-D180-4C51-BE91-BEAE91760187}" srcOrd="3" destOrd="0" presId="urn:microsoft.com/office/officeart/2005/8/layout/process1"/>
    <dgm:cxn modelId="{A7E93670-2922-B344-B476-50A7F1D9C7D8}" type="presParOf" srcId="{D6AAEBE2-D180-4C51-BE91-BEAE91760187}" destId="{07357CE5-920A-47EC-B311-2473BBF8E910}" srcOrd="0" destOrd="0" presId="urn:microsoft.com/office/officeart/2005/8/layout/process1"/>
    <dgm:cxn modelId="{D37AD01E-F3E0-D048-88CE-DA6862024057}" type="presParOf" srcId="{D07D052C-9134-43B6-A6E0-9B297AD1D60A}" destId="{72694379-7C03-4468-A197-4AD07CBBBDD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8EB634-B473-41CA-B78D-9FB391CC26D6}" type="doc">
      <dgm:prSet loTypeId="urn:microsoft.com/office/officeart/2005/8/layout/hChevron3" loCatId="process" qsTypeId="urn:microsoft.com/office/officeart/2005/8/quickstyle/simple1" qsCatId="simple" csTypeId="urn:microsoft.com/office/officeart/2005/8/colors/colorful1#1" csCatId="colorful" phldr="1"/>
      <dgm:spPr/>
    </dgm:pt>
    <dgm:pt modelId="{129B11AA-B23B-456A-9122-93F0D0A4C28B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3000" dirty="0"/>
            <a:t>Box 1</a:t>
          </a:r>
        </a:p>
      </dgm:t>
    </dgm:pt>
    <dgm:pt modelId="{E1649E00-DBDE-445D-B0FA-3088E7BE0E1B}" type="parTrans" cxnId="{E5B4CF0E-C547-4256-B195-F6856A19071D}">
      <dgm:prSet/>
      <dgm:spPr/>
      <dgm:t>
        <a:bodyPr/>
        <a:lstStyle/>
        <a:p>
          <a:endParaRPr lang="en-US"/>
        </a:p>
      </dgm:t>
    </dgm:pt>
    <dgm:pt modelId="{FC6C44FA-689F-49EA-94E9-6B354AE130F2}" type="sibTrans" cxnId="{E5B4CF0E-C547-4256-B195-F6856A19071D}">
      <dgm:prSet/>
      <dgm:spPr/>
      <dgm:t>
        <a:bodyPr/>
        <a:lstStyle/>
        <a:p>
          <a:endParaRPr lang="en-US"/>
        </a:p>
      </dgm:t>
    </dgm:pt>
    <dgm:pt modelId="{5C264F12-9D77-4595-9043-2B187341DF7F}">
      <dgm:prSet phldrT="[Text]" custT="1"/>
      <dgm:spPr/>
      <dgm:t>
        <a:bodyPr/>
        <a:lstStyle/>
        <a:p>
          <a:r>
            <a:rPr lang="en-US" sz="3000" dirty="0"/>
            <a:t>Box 2</a:t>
          </a:r>
        </a:p>
      </dgm:t>
    </dgm:pt>
    <dgm:pt modelId="{83697039-CDDB-4B4E-B3DC-9AE2CEB2BF93}" type="parTrans" cxnId="{B26BD415-0068-42D2-92AE-812A8674C93D}">
      <dgm:prSet/>
      <dgm:spPr/>
      <dgm:t>
        <a:bodyPr/>
        <a:lstStyle/>
        <a:p>
          <a:endParaRPr lang="en-US"/>
        </a:p>
      </dgm:t>
    </dgm:pt>
    <dgm:pt modelId="{B5B987D8-8467-42E1-9AEF-B8C0E7F6BED0}" type="sibTrans" cxnId="{B26BD415-0068-42D2-92AE-812A8674C93D}">
      <dgm:prSet/>
      <dgm:spPr/>
      <dgm:t>
        <a:bodyPr/>
        <a:lstStyle/>
        <a:p>
          <a:endParaRPr lang="en-US"/>
        </a:p>
      </dgm:t>
    </dgm:pt>
    <dgm:pt modelId="{06B268BF-4D9F-4EA2-8E62-04EA14E36B96}">
      <dgm:prSet phldrT="[Text]" custT="1"/>
      <dgm:spPr/>
      <dgm:t>
        <a:bodyPr/>
        <a:lstStyle/>
        <a:p>
          <a:r>
            <a:rPr lang="en-US" sz="3000" dirty="0"/>
            <a:t>Box 3</a:t>
          </a:r>
        </a:p>
      </dgm:t>
    </dgm:pt>
    <dgm:pt modelId="{FED96A1F-E364-4B72-9DE9-0D20827C292F}" type="parTrans" cxnId="{9DBE87FE-6B28-47BA-A9E7-C1F01CE092BB}">
      <dgm:prSet/>
      <dgm:spPr/>
      <dgm:t>
        <a:bodyPr/>
        <a:lstStyle/>
        <a:p>
          <a:endParaRPr lang="en-US"/>
        </a:p>
      </dgm:t>
    </dgm:pt>
    <dgm:pt modelId="{DEEDA21E-D88B-4E6B-82E7-D306C9867773}" type="sibTrans" cxnId="{9DBE87FE-6B28-47BA-A9E7-C1F01CE092BB}">
      <dgm:prSet/>
      <dgm:spPr/>
      <dgm:t>
        <a:bodyPr/>
        <a:lstStyle/>
        <a:p>
          <a:endParaRPr lang="en-US"/>
        </a:p>
      </dgm:t>
    </dgm:pt>
    <dgm:pt modelId="{51C52C22-2289-45CC-8363-F8096DC66F04}" type="pres">
      <dgm:prSet presAssocID="{388EB634-B473-41CA-B78D-9FB391CC26D6}" presName="Name0" presStyleCnt="0">
        <dgm:presLayoutVars>
          <dgm:dir/>
          <dgm:resizeHandles val="exact"/>
        </dgm:presLayoutVars>
      </dgm:prSet>
      <dgm:spPr/>
    </dgm:pt>
    <dgm:pt modelId="{D0620628-EAD8-4D8A-AE9C-F223BE1E05B7}" type="pres">
      <dgm:prSet presAssocID="{129B11AA-B23B-456A-9122-93F0D0A4C28B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BC1224-1B6E-485C-8E48-E2FB337C0F79}" type="pres">
      <dgm:prSet presAssocID="{FC6C44FA-689F-49EA-94E9-6B354AE130F2}" presName="parSpace" presStyleCnt="0"/>
      <dgm:spPr/>
    </dgm:pt>
    <dgm:pt modelId="{A4618FA7-9BDD-48E6-9868-EEA88F88BCF1}" type="pres">
      <dgm:prSet presAssocID="{5C264F12-9D77-4595-9043-2B187341DF7F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E65CF2-AA19-4F5C-9667-C23B9B0BF2AF}" type="pres">
      <dgm:prSet presAssocID="{B5B987D8-8467-42E1-9AEF-B8C0E7F6BED0}" presName="parSpace" presStyleCnt="0"/>
      <dgm:spPr/>
    </dgm:pt>
    <dgm:pt modelId="{84DD03D3-A49B-409B-805D-77214B39F700}" type="pres">
      <dgm:prSet presAssocID="{06B268BF-4D9F-4EA2-8E62-04EA14E36B96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2C3197F-4362-CF4D-ACB9-346E628457AE}" type="presOf" srcId="{129B11AA-B23B-456A-9122-93F0D0A4C28B}" destId="{D0620628-EAD8-4D8A-AE9C-F223BE1E05B7}" srcOrd="0" destOrd="0" presId="urn:microsoft.com/office/officeart/2005/8/layout/hChevron3"/>
    <dgm:cxn modelId="{B26BD415-0068-42D2-92AE-812A8674C93D}" srcId="{388EB634-B473-41CA-B78D-9FB391CC26D6}" destId="{5C264F12-9D77-4595-9043-2B187341DF7F}" srcOrd="1" destOrd="0" parTransId="{83697039-CDDB-4B4E-B3DC-9AE2CEB2BF93}" sibTransId="{B5B987D8-8467-42E1-9AEF-B8C0E7F6BED0}"/>
    <dgm:cxn modelId="{A1CCB54A-A4D0-F44A-B870-ECC6FC872F6C}" type="presOf" srcId="{388EB634-B473-41CA-B78D-9FB391CC26D6}" destId="{51C52C22-2289-45CC-8363-F8096DC66F04}" srcOrd="0" destOrd="0" presId="urn:microsoft.com/office/officeart/2005/8/layout/hChevron3"/>
    <dgm:cxn modelId="{634B1351-C27A-4240-A340-5F4135CF780E}" type="presOf" srcId="{06B268BF-4D9F-4EA2-8E62-04EA14E36B96}" destId="{84DD03D3-A49B-409B-805D-77214B39F700}" srcOrd="0" destOrd="0" presId="urn:microsoft.com/office/officeart/2005/8/layout/hChevron3"/>
    <dgm:cxn modelId="{9DBE87FE-6B28-47BA-A9E7-C1F01CE092BB}" srcId="{388EB634-B473-41CA-B78D-9FB391CC26D6}" destId="{06B268BF-4D9F-4EA2-8E62-04EA14E36B96}" srcOrd="2" destOrd="0" parTransId="{FED96A1F-E364-4B72-9DE9-0D20827C292F}" sibTransId="{DEEDA21E-D88B-4E6B-82E7-D306C9867773}"/>
    <dgm:cxn modelId="{E5B4CF0E-C547-4256-B195-F6856A19071D}" srcId="{388EB634-B473-41CA-B78D-9FB391CC26D6}" destId="{129B11AA-B23B-456A-9122-93F0D0A4C28B}" srcOrd="0" destOrd="0" parTransId="{E1649E00-DBDE-445D-B0FA-3088E7BE0E1B}" sibTransId="{FC6C44FA-689F-49EA-94E9-6B354AE130F2}"/>
    <dgm:cxn modelId="{BF80B594-880F-FF4A-9AD0-217F3C432061}" type="presOf" srcId="{5C264F12-9D77-4595-9043-2B187341DF7F}" destId="{A4618FA7-9BDD-48E6-9868-EEA88F88BCF1}" srcOrd="0" destOrd="0" presId="urn:microsoft.com/office/officeart/2005/8/layout/hChevron3"/>
    <dgm:cxn modelId="{B30DE65E-9C7A-F146-9FC9-025C75D7B42B}" type="presParOf" srcId="{51C52C22-2289-45CC-8363-F8096DC66F04}" destId="{D0620628-EAD8-4D8A-AE9C-F223BE1E05B7}" srcOrd="0" destOrd="0" presId="urn:microsoft.com/office/officeart/2005/8/layout/hChevron3"/>
    <dgm:cxn modelId="{77CAA29D-E371-774B-A79C-91DF7D0E0594}" type="presParOf" srcId="{51C52C22-2289-45CC-8363-F8096DC66F04}" destId="{58BC1224-1B6E-485C-8E48-E2FB337C0F79}" srcOrd="1" destOrd="0" presId="urn:microsoft.com/office/officeart/2005/8/layout/hChevron3"/>
    <dgm:cxn modelId="{F7C84A20-3D0C-FF4C-874D-03249FED5BBD}" type="presParOf" srcId="{51C52C22-2289-45CC-8363-F8096DC66F04}" destId="{A4618FA7-9BDD-48E6-9868-EEA88F88BCF1}" srcOrd="2" destOrd="0" presId="urn:microsoft.com/office/officeart/2005/8/layout/hChevron3"/>
    <dgm:cxn modelId="{CE6F6D90-087C-CB44-8942-3D5A95FCECC0}" type="presParOf" srcId="{51C52C22-2289-45CC-8363-F8096DC66F04}" destId="{8CE65CF2-AA19-4F5C-9667-C23B9B0BF2AF}" srcOrd="3" destOrd="0" presId="urn:microsoft.com/office/officeart/2005/8/layout/hChevron3"/>
    <dgm:cxn modelId="{A6245AB7-10CF-754F-9788-2C7A5AE9BA69}" type="presParOf" srcId="{51C52C22-2289-45CC-8363-F8096DC66F04}" destId="{84DD03D3-A49B-409B-805D-77214B39F70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17D8-28FB-405C-9E38-317B3698F0FF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DB933-A05A-401E-9EFE-5F59053104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70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5143" y="4452677"/>
            <a:ext cx="8361341" cy="1349627"/>
          </a:xfrm>
        </p:spPr>
        <p:txBody>
          <a:bodyPr lIns="0" anchor="b">
            <a:noAutofit/>
          </a:bodyPr>
          <a:lstStyle>
            <a:lvl1pPr>
              <a:defRPr sz="45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45pt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05144" y="5802304"/>
            <a:ext cx="8361340" cy="556628"/>
          </a:xfrm>
        </p:spPr>
        <p:txBody>
          <a:bodyPr lIns="0">
            <a:noAutofit/>
          </a:bodyPr>
          <a:lstStyle>
            <a:lvl1pPr marL="0" indent="0">
              <a:buNone/>
              <a:defRPr b="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28pt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7238389" y="1154423"/>
            <a:ext cx="1694888" cy="1081881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baseline="0"/>
            </a:lvl1pPr>
          </a:lstStyle>
          <a:p>
            <a:pPr lvl="0"/>
            <a:r>
              <a:rPr lang="en-US" dirty="0"/>
              <a:t>Dual branding </a:t>
            </a:r>
            <a:br>
              <a:rPr lang="en-US" dirty="0"/>
            </a:br>
            <a:r>
              <a:rPr lang="en-US" dirty="0"/>
              <a:t>logo goes here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1" hasCustomPrompt="1"/>
          </p:nvPr>
        </p:nvSpPr>
        <p:spPr>
          <a:xfrm>
            <a:off x="197002" y="6370964"/>
            <a:ext cx="8369481" cy="556628"/>
          </a:xfr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Date 18pt</a:t>
            </a:r>
          </a:p>
        </p:txBody>
      </p:sp>
    </p:spTree>
    <p:extLst>
      <p:ext uri="{BB962C8B-B14F-4D97-AF65-F5344CB8AC3E}">
        <p14:creationId xmlns:p14="http://schemas.microsoft.com/office/powerpoint/2010/main" val="245683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Table?</a:t>
            </a:r>
          </a:p>
        </p:txBody>
      </p:sp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Table Name/Description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294068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Table caption goes here…</a:t>
            </a:r>
          </a:p>
        </p:txBody>
      </p:sp>
      <p:graphicFrame>
        <p:nvGraphicFramePr>
          <p:cNvPr id="8" name="Table Placeholder 6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364578963"/>
              </p:ext>
            </p:extLst>
          </p:nvPr>
        </p:nvGraphicFramePr>
        <p:xfrm>
          <a:off x="472239" y="1707523"/>
          <a:ext cx="8214564" cy="3534328"/>
        </p:xfrm>
        <a:graphic>
          <a:graphicData uri="http://schemas.openxmlformats.org/drawingml/2006/table">
            <a:tbl>
              <a:tblPr firstRow="1">
                <a:tableStyleId>{616DA210-FB5B-4158-B5E0-FEB733F419BA}</a:tableStyleId>
              </a:tblPr>
              <a:tblGrid>
                <a:gridCol w="160743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011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0118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10118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101188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101188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101188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333928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Column</a:t>
                      </a:r>
                      <a:r>
                        <a:rPr lang="en-US" sz="1200" b="1" baseline="0" dirty="0">
                          <a:solidFill>
                            <a:schemeClr val="bg1"/>
                          </a:solidFill>
                        </a:rPr>
                        <a:t> Title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C3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C4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C6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1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500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2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3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4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5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400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6</a:t>
                      </a:r>
                      <a:endParaRPr lang="en-US" sz="1000" dirty="0"/>
                    </a:p>
                    <a:p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7</a:t>
                      </a:r>
                      <a:endParaRPr lang="en-US" sz="1000" dirty="0"/>
                    </a:p>
                    <a:p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6E0692EF-573D-1F4C-A2A0-FB4A280D09E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70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Graph?</a:t>
            </a:r>
          </a:p>
        </p:txBody>
      </p:sp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Graph Name/Description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419725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Graph caption goes here…</a:t>
            </a:r>
          </a:p>
        </p:txBody>
      </p:sp>
      <p:graphicFrame>
        <p:nvGraphicFramePr>
          <p:cNvPr id="8" name="Chart Placeholder 6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808726937"/>
              </p:ext>
            </p:extLst>
          </p:nvPr>
        </p:nvGraphicFramePr>
        <p:xfrm>
          <a:off x="340243" y="1943837"/>
          <a:ext cx="8484780" cy="3393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DABDF7EE-B287-5A4D-9813-BA5B271B148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997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Pie Chart?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599835" y="5334662"/>
            <a:ext cx="3435396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Chart caption goes here…</a:t>
            </a:r>
          </a:p>
        </p:txBody>
      </p:sp>
      <p:graphicFrame>
        <p:nvGraphicFramePr>
          <p:cNvPr id="20" name="Chart 19"/>
          <p:cNvGraphicFramePr/>
          <p:nvPr userDrawn="1">
            <p:extLst>
              <p:ext uri="{D42A27DB-BD31-4B8C-83A1-F6EECF244321}">
                <p14:modId xmlns:p14="http://schemas.microsoft.com/office/powerpoint/2010/main" val="1348896393"/>
              </p:ext>
            </p:extLst>
          </p:nvPr>
        </p:nvGraphicFramePr>
        <p:xfrm>
          <a:off x="491509" y="1270662"/>
          <a:ext cx="3707218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Chart 25"/>
          <p:cNvGraphicFramePr/>
          <p:nvPr userDrawn="1">
            <p:extLst>
              <p:ext uri="{D42A27DB-BD31-4B8C-83A1-F6EECF244321}">
                <p14:modId xmlns:p14="http://schemas.microsoft.com/office/powerpoint/2010/main" val="1010086683"/>
              </p:ext>
            </p:extLst>
          </p:nvPr>
        </p:nvGraphicFramePr>
        <p:xfrm>
          <a:off x="4444578" y="1270662"/>
          <a:ext cx="4387703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994609" y="5334662"/>
            <a:ext cx="3435396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Chart caption goes here…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B2EFF306-8463-1144-B790-8D299D3F68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008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SmartArt?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294068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SmartArt caption goes here…</a:t>
            </a:r>
          </a:p>
        </p:txBody>
      </p:sp>
      <p:graphicFrame>
        <p:nvGraphicFramePr>
          <p:cNvPr id="4" name="Diagram 3"/>
          <p:cNvGraphicFramePr/>
          <p:nvPr userDrawn="1">
            <p:extLst>
              <p:ext uri="{D42A27DB-BD31-4B8C-83A1-F6EECF244321}">
                <p14:modId xmlns:p14="http://schemas.microsoft.com/office/powerpoint/2010/main" val="3594280074"/>
              </p:ext>
            </p:extLst>
          </p:nvPr>
        </p:nvGraphicFramePr>
        <p:xfrm>
          <a:off x="1123507" y="1058779"/>
          <a:ext cx="6896986" cy="29966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 userDrawn="1">
            <p:extLst>
              <p:ext uri="{D42A27DB-BD31-4B8C-83A1-F6EECF244321}">
                <p14:modId xmlns:p14="http://schemas.microsoft.com/office/powerpoint/2010/main" val="332164275"/>
              </p:ext>
            </p:extLst>
          </p:nvPr>
        </p:nvGraphicFramePr>
        <p:xfrm>
          <a:off x="1524000" y="3540187"/>
          <a:ext cx="6096000" cy="1751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SmartArt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5A829DD7-216F-B44A-A1AA-A1989002436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82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64711" y="6337300"/>
            <a:ext cx="3452139" cy="365125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2019 </a:t>
            </a:r>
            <a:r>
              <a:rPr lang="en-US" dirty="0" err="1"/>
              <a:t>NeoGenomics</a:t>
            </a:r>
            <a:r>
              <a:rPr lang="en-US" dirty="0"/>
              <a:t> Laboratories, Inc. All rights reserved.</a:t>
            </a:r>
          </a:p>
          <a:p>
            <a:r>
              <a:rPr lang="en-US" dirty="0"/>
              <a:t>All other trademarks are the property of their respective owners.</a:t>
            </a:r>
          </a:p>
          <a:p>
            <a:r>
              <a:rPr lang="en-US" dirty="0"/>
              <a:t>Rev. MMDDYY</a:t>
            </a:r>
          </a:p>
        </p:txBody>
      </p:sp>
    </p:spTree>
    <p:extLst>
      <p:ext uri="{BB962C8B-B14F-4D97-AF65-F5344CB8AC3E}">
        <p14:creationId xmlns:p14="http://schemas.microsoft.com/office/powerpoint/2010/main" val="15918666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3500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98010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5639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4489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601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692107" y="1949697"/>
            <a:ext cx="6215997" cy="1325563"/>
          </a:xfrm>
        </p:spPr>
        <p:txBody>
          <a:bodyPr lIns="0" anchor="b">
            <a:noAutofit/>
          </a:bodyPr>
          <a:lstStyle>
            <a:lvl1pPr>
              <a:defRPr sz="45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Section Header 45pt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92107" y="3299324"/>
            <a:ext cx="6215997" cy="556628"/>
          </a:xfrm>
        </p:spPr>
        <p:txBody>
          <a:bodyPr lIns="0">
            <a:noAutofit/>
          </a:bodyPr>
          <a:lstStyle>
            <a:lvl1pPr marL="0" indent="0">
              <a:buNone/>
              <a:defRPr b="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Subheader</a:t>
            </a:r>
            <a:r>
              <a:rPr lang="en-US" dirty="0"/>
              <a:t> 28pt</a:t>
            </a:r>
          </a:p>
        </p:txBody>
      </p:sp>
    </p:spTree>
    <p:extLst>
      <p:ext uri="{BB962C8B-B14F-4D97-AF65-F5344CB8AC3E}">
        <p14:creationId xmlns:p14="http://schemas.microsoft.com/office/powerpoint/2010/main" val="28772102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5620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5301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0761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6633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2988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428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7187123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272169"/>
            <a:ext cx="8202526" cy="4351338"/>
          </a:xfrm>
        </p:spPr>
        <p:txBody>
          <a:bodyPr/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36121" y="6360024"/>
            <a:ext cx="2057400" cy="365125"/>
          </a:xfrm>
          <a:prstGeom prst="rect">
            <a:avLst/>
          </a:prstGeom>
        </p:spPr>
        <p:txBody>
          <a:bodyPr lIns="0" tIns="0" rIns="0"/>
          <a:lstStyle>
            <a:lvl1pPr algn="just">
              <a:defRPr sz="1000">
                <a:solidFill>
                  <a:schemeClr val="accent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="" xmlns:a16="http://schemas.microsoft.com/office/drawing/2014/main" id="{11B18C92-F22B-3944-94B4-A2A04DBD508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1892665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510749"/>
            <a:ext cx="8202526" cy="4110406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639717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474026" y="974254"/>
            <a:ext cx="8210481" cy="537323"/>
          </a:xfrm>
        </p:spPr>
        <p:txBody>
          <a:bodyPr/>
          <a:lstStyle>
            <a:lvl1pPr>
              <a:buNone/>
              <a:defRPr sz="25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Header 25pt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36121" y="6364224"/>
            <a:ext cx="2057400" cy="365125"/>
          </a:xfrm>
          <a:prstGeom prst="rect">
            <a:avLst/>
          </a:prstGeom>
        </p:spPr>
        <p:txBody>
          <a:bodyPr lIns="0" tIns="0" rIns="0"/>
          <a:lstStyle>
            <a:lvl1pPr algn="just">
              <a:defRPr sz="1000">
                <a:solidFill>
                  <a:schemeClr val="accent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C4781045-94AD-034B-9406-A0241DDDF23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3790865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6525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08ABFE-359A-7C4B-9244-B65794B45A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686E5307-6D98-884C-9F72-DD377E48179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335770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0" y="1272169"/>
            <a:ext cx="4514850" cy="4351338"/>
          </a:xfr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Insert an image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6525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FFA00824-31D3-3E4E-A7C9-0FCFF842A5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5EC036F1-B52C-2540-ADA0-9BAF50176B9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95885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69"/>
            <a:ext cx="4030578" cy="4210653"/>
          </a:xfrm>
        </p:spPr>
        <p:txBody>
          <a:bodyPr/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629150" y="1272169"/>
            <a:ext cx="4514850" cy="4201709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Insert an image here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8EBD8E1D-328C-D04E-9C7E-9588A645C60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962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7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65252" y="127217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6" hasCustomPrompt="1"/>
          </p:nvPr>
        </p:nvSpPr>
        <p:spPr>
          <a:xfrm>
            <a:off x="4665252" y="1780898"/>
            <a:ext cx="4030578" cy="1648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72239" y="1780898"/>
            <a:ext cx="4030578" cy="1648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472239" y="359271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4665252" y="359271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sz="half" idx="20" hasCustomPrompt="1"/>
          </p:nvPr>
        </p:nvSpPr>
        <p:spPr>
          <a:xfrm>
            <a:off x="4665252" y="4101438"/>
            <a:ext cx="4030578" cy="1648036"/>
          </a:xfrm>
          <a:solidFill>
            <a:srgbClr val="DAEAF6"/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sz="half" idx="21" hasCustomPrompt="1"/>
          </p:nvPr>
        </p:nvSpPr>
        <p:spPr>
          <a:xfrm>
            <a:off x="472239" y="4101438"/>
            <a:ext cx="4030578" cy="1648036"/>
          </a:xfrm>
          <a:solidFill>
            <a:srgbClr val="DAEAF6"/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942C895A-225D-E34E-A7D8-DF39B08C6B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DF99F655-FF72-A240-9346-313BCC07939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2029756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331478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6" hasCustomPrompt="1"/>
          </p:nvPr>
        </p:nvSpPr>
        <p:spPr>
          <a:xfrm>
            <a:off x="331478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7223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615733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615733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ACBA260D-96C0-7747-BAD2-0F220E98D28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="" xmlns:a16="http://schemas.microsoft.com/office/drawing/2014/main" id="{0DE4CB4F-EA6C-4E42-9785-24BE7797A5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4231683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0" tIns="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515350" y="6390861"/>
            <a:ext cx="398049" cy="309683"/>
          </a:xfrm>
          <a:prstGeom prst="rect">
            <a:avLst/>
          </a:prstGeom>
        </p:spPr>
        <p:txBody>
          <a:bodyPr lIns="0" tIns="0" rIns="0" anchor="ctr"/>
          <a:lstStyle>
            <a:lvl1pPr algn="just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81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9" r:id="rId2"/>
    <p:sldLayoutId id="2147483664" r:id="rId3"/>
    <p:sldLayoutId id="214748369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92" r:id="rId10"/>
    <p:sldLayoutId id="2147483693" r:id="rId11"/>
    <p:sldLayoutId id="2147483694" r:id="rId12"/>
    <p:sldLayoutId id="2147483695" r:id="rId13"/>
    <p:sldLayoutId id="2147483690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8EDC8-E274-43AD-BDC3-A4D5090B70C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205B2-93FB-4CEB-A725-26E0B1E878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996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64CF758-1682-3148-88C6-656F8528E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Probe design on RNA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37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91E4400-BF4F-A94F-A89D-5A7E4A5B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 case scenarios to handle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6DAC087-F40C-9246-924D-56722D9E64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Cases 1 to 4: from genomic coordinates:</a:t>
            </a:r>
          </a:p>
          <a:p>
            <a:pPr marL="457200" lvl="2" indent="0">
              <a:buNone/>
            </a:pPr>
            <a:endParaRPr lang="en-US" dirty="0" smtClean="0"/>
          </a:p>
          <a:p>
            <a:pPr marL="914400" lvl="2" indent="-457200">
              <a:buAutoNum type="arabicParenBoth"/>
            </a:pPr>
            <a:r>
              <a:rPr lang="en-US" dirty="0" smtClean="0"/>
              <a:t>5’ Gene on strand +       3’ Gene on strand +</a:t>
            </a:r>
          </a:p>
          <a:p>
            <a:pPr marL="914400" lvl="2" indent="-457200">
              <a:buAutoNum type="arabicParenBoth"/>
            </a:pPr>
            <a:r>
              <a:rPr lang="en-US" dirty="0" smtClean="0"/>
              <a:t>5’ Gene on strand +       3’ Gene on strand –</a:t>
            </a:r>
          </a:p>
          <a:p>
            <a:pPr marL="914400" lvl="2" indent="-457200">
              <a:buAutoNum type="arabicParenBoth"/>
            </a:pPr>
            <a:r>
              <a:rPr lang="en-US" dirty="0" smtClean="0"/>
              <a:t>5’ Gene on strand -        3’ Gene on strand +</a:t>
            </a:r>
          </a:p>
          <a:p>
            <a:pPr marL="914400" lvl="2" indent="-457200">
              <a:buAutoNum type="arabicParenBoth"/>
            </a:pPr>
            <a:r>
              <a:rPr lang="en-US" dirty="0" smtClean="0"/>
              <a:t>5’ Gene on strand -        3’ Gene on strand –</a:t>
            </a:r>
          </a:p>
          <a:p>
            <a:pPr marL="457200" lvl="2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 smtClean="0"/>
              <a:t>Case 5: from transcript ID and TDOT position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C956AE8A-ED42-2541-B833-D01C3B61E2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502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38" y="353094"/>
            <a:ext cx="7825727" cy="347661"/>
          </a:xfrm>
        </p:spPr>
        <p:txBody>
          <a:bodyPr>
            <a:normAutofit fontScale="90000"/>
          </a:bodyPr>
          <a:lstStyle/>
          <a:p>
            <a:r>
              <a:rPr lang="en-US" sz="2700" dirty="0" smtClean="0"/>
              <a:t>           Case (1)      </a:t>
            </a:r>
            <a:r>
              <a:rPr lang="en-US" sz="2700" dirty="0"/>
              <a:t>5’ Gene on strand +    </a:t>
            </a:r>
            <a:r>
              <a:rPr lang="en-US" sz="2700" dirty="0" smtClean="0"/>
              <a:t>  </a:t>
            </a:r>
            <a:r>
              <a:rPr lang="en-US" sz="2700" dirty="0"/>
              <a:t>3’ Gene on strand +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3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99863" y="1435693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99863" y="1844467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358638" y="4143287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358638" y="4552061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797085" y="1467939"/>
            <a:ext cx="10134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5’ GENE (+)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899" y="4183169"/>
            <a:ext cx="10134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3</a:t>
            </a:r>
            <a:r>
              <a:rPr lang="en-US" sz="14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’ GENE (+)</a:t>
            </a:r>
            <a:endParaRPr lang="en-US" sz="14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3209" y="1509243"/>
            <a:ext cx="529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>
                <a:solidFill>
                  <a:schemeClr val="accent6">
                    <a:lumMod val="50000"/>
                  </a:schemeClr>
                </a:solidFill>
              </a:rPr>
              <a:t>chrA</a:t>
            </a:r>
            <a:endParaRPr 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5429" y="1690578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3062" y="1281804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86026" y="4160379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>
                <a:solidFill>
                  <a:schemeClr val="accent6">
                    <a:lumMod val="50000"/>
                  </a:schemeClr>
                </a:solidFill>
              </a:rPr>
              <a:t>chrB</a:t>
            </a:r>
            <a:endParaRPr 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18505" y="4398172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136138" y="3989398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58628" y="1690578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776261" y="1281804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048033" y="4398172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065666" y="3989398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881931" y="1805625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2521304" y="1803648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3416646" y="1803648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4210402" y="1803648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1909959" y="1539166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E1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42173" y="1538960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E2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63369" y="1536200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E3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231271" y="152878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E4</a:t>
            </a:r>
            <a:endParaRPr lang="en-US" sz="1100" b="1" dirty="0">
              <a:solidFill>
                <a:srgbClr val="FF0000"/>
              </a:solidFill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1906207" y="1998355"/>
            <a:ext cx="961696" cy="0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3717853" y="4513218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4357226" y="45112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252568" y="45112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046324" y="45112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745881" y="424675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E1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378095" y="4246553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E2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299291" y="4243793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E3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067193" y="4236382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E4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6134450" y="4736810"/>
            <a:ext cx="961696" cy="0"/>
          </a:xfrm>
          <a:prstGeom prst="straightConnector1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6755070" y="4513218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775939" y="423835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E5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 flipV="1">
            <a:off x="3784115" y="1684097"/>
            <a:ext cx="4984" cy="606176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V="1">
            <a:off x="4355365" y="4348406"/>
            <a:ext cx="4984" cy="606176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3755948" y="2106279"/>
            <a:ext cx="1276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Breakpoint g.bk5</a:t>
            </a:r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3124785" y="4765040"/>
            <a:ext cx="1276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Breakpoint g.bk3</a:t>
            </a:r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485013" y="2006692"/>
            <a:ext cx="299102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4364075" y="4691091"/>
            <a:ext cx="299102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/>
          <p:cNvCxnSpPr/>
          <p:nvPr/>
        </p:nvCxnSpPr>
        <p:spPr>
          <a:xfrm flipV="1">
            <a:off x="2304834" y="2156324"/>
            <a:ext cx="1045117" cy="40741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307505" y="2666288"/>
            <a:ext cx="4759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0B050"/>
                </a:solidFill>
              </a:rPr>
              <a:t>Probe region for 5’ gene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Last probe position on 5’ gene is the breakpoint position = g.bk5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First probe position on 5’ gene has a LOWER gdot position than g.bk5</a:t>
            </a:r>
            <a:endParaRPr lang="en-US" sz="1200" b="1" dirty="0">
              <a:solidFill>
                <a:srgbClr val="000000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flipH="1" flipV="1">
            <a:off x="4882791" y="4892962"/>
            <a:ext cx="456043" cy="30861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285013" y="5305968"/>
            <a:ext cx="4722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0B050"/>
                </a:solidFill>
              </a:rPr>
              <a:t>Probe region for 3’ gene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First probe position on 3’ gene is the breakpoint position = g.bk3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Last probe position on 3’ gene has a HIGHER gdot position than g.bk3</a:t>
            </a:r>
            <a:endParaRPr lang="en-US" sz="1200" b="1" dirty="0">
              <a:solidFill>
                <a:srgbClr val="000000"/>
              </a:solidFill>
            </a:endParaRPr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3485665" y="2138234"/>
            <a:ext cx="270283" cy="0"/>
          </a:xfrm>
          <a:prstGeom prst="straightConnector1">
            <a:avLst/>
          </a:prstGeom>
          <a:ln w="31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392894" y="4862919"/>
            <a:ext cx="270283" cy="0"/>
          </a:xfrm>
          <a:prstGeom prst="straightConnector1">
            <a:avLst/>
          </a:prstGeom>
          <a:ln w="31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5-Point Star 70"/>
          <p:cNvSpPr/>
          <p:nvPr/>
        </p:nvSpPr>
        <p:spPr>
          <a:xfrm>
            <a:off x="3447308" y="2034141"/>
            <a:ext cx="110132" cy="109728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5-Point Star 71"/>
          <p:cNvSpPr/>
          <p:nvPr/>
        </p:nvSpPr>
        <p:spPr>
          <a:xfrm>
            <a:off x="4586175" y="4734287"/>
            <a:ext cx="110132" cy="109728"/>
          </a:xfrm>
          <a:prstGeom prst="star5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5-Point Star 72"/>
          <p:cNvSpPr/>
          <p:nvPr/>
        </p:nvSpPr>
        <p:spPr>
          <a:xfrm>
            <a:off x="158143" y="5562135"/>
            <a:ext cx="110132" cy="109728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5-Point Star 73"/>
          <p:cNvSpPr/>
          <p:nvPr/>
        </p:nvSpPr>
        <p:spPr>
          <a:xfrm>
            <a:off x="165077" y="5837073"/>
            <a:ext cx="110132" cy="109728"/>
          </a:xfrm>
          <a:prstGeom prst="star5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/>
          <p:cNvSpPr txBox="1"/>
          <p:nvPr/>
        </p:nvSpPr>
        <p:spPr>
          <a:xfrm>
            <a:off x="325947" y="5475244"/>
            <a:ext cx="1714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Probe </a:t>
            </a:r>
            <a:r>
              <a:rPr lang="en-US" sz="1400" b="1" dirty="0" smtClean="0">
                <a:solidFill>
                  <a:srgbClr val="000000"/>
                </a:solidFill>
              </a:rPr>
              <a:t>FIRST position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24787" y="5738048"/>
            <a:ext cx="1669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Probe LAST position</a:t>
            </a:r>
            <a:endParaRPr lang="en-US" sz="14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18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38" y="353094"/>
            <a:ext cx="7825727" cy="347661"/>
          </a:xfrm>
        </p:spPr>
        <p:txBody>
          <a:bodyPr>
            <a:normAutofit fontScale="90000"/>
          </a:bodyPr>
          <a:lstStyle/>
          <a:p>
            <a:r>
              <a:rPr lang="en-US" sz="2700" dirty="0" smtClean="0"/>
              <a:t>           Case (2)      </a:t>
            </a:r>
            <a:r>
              <a:rPr lang="en-US" sz="2700" dirty="0"/>
              <a:t>5’ Gene on strand +    </a:t>
            </a:r>
            <a:r>
              <a:rPr lang="en-US" sz="2700" dirty="0" smtClean="0"/>
              <a:t>  </a:t>
            </a:r>
            <a:r>
              <a:rPr lang="en-US" sz="2700" dirty="0"/>
              <a:t>3’ Gene on strand </a:t>
            </a:r>
            <a:r>
              <a:rPr lang="en-US" sz="2700" dirty="0" smtClean="0"/>
              <a:t>-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4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99863" y="1435693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99863" y="1844467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358638" y="4143287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358638" y="4552061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797085" y="1467939"/>
            <a:ext cx="10134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5’ GENE (+)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899" y="4183169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3</a:t>
            </a:r>
            <a:r>
              <a:rPr lang="en-US" sz="14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’ GENE (-)</a:t>
            </a:r>
            <a:endParaRPr lang="en-US" sz="14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3209" y="1509243"/>
            <a:ext cx="529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>
                <a:solidFill>
                  <a:schemeClr val="accent6">
                    <a:lumMod val="50000"/>
                  </a:schemeClr>
                </a:solidFill>
              </a:rPr>
              <a:t>chrA</a:t>
            </a:r>
            <a:endParaRPr 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5429" y="1690578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3062" y="1281804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86026" y="4160379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>
                <a:solidFill>
                  <a:schemeClr val="accent6">
                    <a:lumMod val="50000"/>
                  </a:schemeClr>
                </a:solidFill>
              </a:rPr>
              <a:t>chrB</a:t>
            </a:r>
            <a:endParaRPr 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18505" y="4398172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136138" y="3989398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58628" y="1690578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776261" y="1281804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048033" y="4398172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065666" y="3989398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881931" y="1805625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2521304" y="1803648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3416646" y="1803648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4210402" y="1803648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1909959" y="1539166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E1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42173" y="1538960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E2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63369" y="1536200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E3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231271" y="152878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E4</a:t>
            </a:r>
            <a:endParaRPr lang="en-US" sz="1100" b="1" dirty="0">
              <a:solidFill>
                <a:srgbClr val="FF0000"/>
              </a:solidFill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1906207" y="1998355"/>
            <a:ext cx="961696" cy="0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3717853" y="4103018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4357226" y="41010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252568" y="41010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046324" y="41010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745881" y="424675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E5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378095" y="4246553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E4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299291" y="4243793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E3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067193" y="4236382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E2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H="1">
            <a:off x="6185364" y="3974746"/>
            <a:ext cx="881882" cy="0"/>
          </a:xfrm>
          <a:prstGeom prst="straightConnector1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6755070" y="4103018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775939" y="423835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E1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 flipV="1">
            <a:off x="3784115" y="1684097"/>
            <a:ext cx="4984" cy="606176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V="1">
            <a:off x="4723773" y="3843188"/>
            <a:ext cx="4984" cy="606176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3755948" y="2106279"/>
            <a:ext cx="1276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Breakpoint g.bk5</a:t>
            </a:r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703825" y="3689016"/>
            <a:ext cx="1276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Breakpoint g.bk3</a:t>
            </a:r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485013" y="2006692"/>
            <a:ext cx="299102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4423243" y="4007868"/>
            <a:ext cx="299102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/>
          <p:cNvCxnSpPr/>
          <p:nvPr/>
        </p:nvCxnSpPr>
        <p:spPr>
          <a:xfrm flipV="1">
            <a:off x="2304834" y="2156324"/>
            <a:ext cx="1045117" cy="407414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307505" y="2666288"/>
            <a:ext cx="4759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0B050"/>
                </a:solidFill>
              </a:rPr>
              <a:t>Probe region for 5’ gene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Last probe position on 5’ gene is the breakpoint position = g.bk5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First probe position on 5’ gene has a LOWER gdot position than g.bk5</a:t>
            </a:r>
            <a:endParaRPr lang="en-US" sz="1200" b="1" dirty="0">
              <a:solidFill>
                <a:srgbClr val="000000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flipH="1" flipV="1">
            <a:off x="4815951" y="4096629"/>
            <a:ext cx="932591" cy="109718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285013" y="5305968"/>
            <a:ext cx="4722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0B050"/>
                </a:solidFill>
              </a:rPr>
              <a:t>Probe region for 3’ gene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First probe position on 3’ gene is the breakpoint position = g.bk3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Last probe position on 3’ gene has a LOWER gdot position than g.bk3</a:t>
            </a:r>
            <a:endParaRPr lang="en-US" sz="1200" b="1" dirty="0">
              <a:solidFill>
                <a:srgbClr val="000000"/>
              </a:solidFill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3485665" y="2138234"/>
            <a:ext cx="270283" cy="0"/>
          </a:xfrm>
          <a:prstGeom prst="straightConnector1">
            <a:avLst/>
          </a:prstGeom>
          <a:ln w="31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>
            <a:off x="4431789" y="3877733"/>
            <a:ext cx="270283" cy="0"/>
          </a:xfrm>
          <a:prstGeom prst="straightConnector1">
            <a:avLst/>
          </a:prstGeom>
          <a:ln w="31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5-Point Star 65"/>
          <p:cNvSpPr/>
          <p:nvPr/>
        </p:nvSpPr>
        <p:spPr>
          <a:xfrm>
            <a:off x="4373020" y="3888689"/>
            <a:ext cx="110132" cy="109728"/>
          </a:xfrm>
          <a:prstGeom prst="star5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5-Point Star 68"/>
          <p:cNvSpPr/>
          <p:nvPr/>
        </p:nvSpPr>
        <p:spPr>
          <a:xfrm>
            <a:off x="158143" y="5562135"/>
            <a:ext cx="110132" cy="109728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5-Point Star 69"/>
          <p:cNvSpPr/>
          <p:nvPr/>
        </p:nvSpPr>
        <p:spPr>
          <a:xfrm>
            <a:off x="165077" y="5837073"/>
            <a:ext cx="110132" cy="109728"/>
          </a:xfrm>
          <a:prstGeom prst="star5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325947" y="5475244"/>
            <a:ext cx="1714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Probe FIRST position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324787" y="5738048"/>
            <a:ext cx="1669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Probe LAST position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73" name="5-Point Star 72"/>
          <p:cNvSpPr/>
          <p:nvPr/>
        </p:nvSpPr>
        <p:spPr>
          <a:xfrm>
            <a:off x="3447308" y="2034141"/>
            <a:ext cx="110132" cy="109728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12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38" y="353094"/>
            <a:ext cx="7825727" cy="347661"/>
          </a:xfrm>
        </p:spPr>
        <p:txBody>
          <a:bodyPr>
            <a:normAutofit fontScale="90000"/>
          </a:bodyPr>
          <a:lstStyle/>
          <a:p>
            <a:r>
              <a:rPr lang="en-US" sz="2700" dirty="0" smtClean="0"/>
              <a:t>           Case (3)      </a:t>
            </a:r>
            <a:r>
              <a:rPr lang="en-US" sz="2700" dirty="0"/>
              <a:t>5’ Gene on strand </a:t>
            </a:r>
            <a:r>
              <a:rPr lang="en-US" sz="2700" dirty="0" smtClean="0"/>
              <a:t>-      </a:t>
            </a:r>
            <a:r>
              <a:rPr lang="en-US" sz="2700" dirty="0"/>
              <a:t>3’ Gene on strand +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5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99863" y="1435693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99863" y="1844467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358638" y="4143287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358638" y="4552061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797085" y="1467939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5’ GENE (-)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899" y="4183169"/>
            <a:ext cx="10134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3</a:t>
            </a:r>
            <a:r>
              <a:rPr lang="en-US" sz="14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’ GENE (+)</a:t>
            </a:r>
            <a:endParaRPr lang="en-US" sz="14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3209" y="1509243"/>
            <a:ext cx="529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>
                <a:solidFill>
                  <a:schemeClr val="accent6">
                    <a:lumMod val="50000"/>
                  </a:schemeClr>
                </a:solidFill>
              </a:rPr>
              <a:t>chrA</a:t>
            </a:r>
            <a:endParaRPr 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5429" y="1690578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3062" y="1281804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486026" y="4160379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>
                <a:solidFill>
                  <a:schemeClr val="accent6">
                    <a:lumMod val="50000"/>
                  </a:schemeClr>
                </a:solidFill>
              </a:rPr>
              <a:t>chrB</a:t>
            </a:r>
            <a:endParaRPr 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18505" y="4398172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136138" y="3989398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58628" y="1690578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776261" y="1281804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048033" y="4398172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065666" y="3989398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556628" y="1395862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3196001" y="1393885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091343" y="1393885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4885099" y="1393885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912441" y="1477717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E1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59312" y="1471138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E4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233047" y="1467851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E3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122239" y="1477197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E2</a:t>
            </a:r>
            <a:endParaRPr lang="en-US" sz="1100" b="1" dirty="0">
              <a:solidFill>
                <a:srgbClr val="FF0000"/>
              </a:solidFill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2573720" y="1246147"/>
            <a:ext cx="961696" cy="0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3717853" y="4513218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4357226" y="45112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5252568" y="45112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046324" y="45112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3745881" y="424675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E1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378095" y="4246553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E2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299291" y="4243793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E3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067193" y="4236382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E4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6134450" y="4736810"/>
            <a:ext cx="961696" cy="0"/>
          </a:xfrm>
          <a:prstGeom prst="straightConnector1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6755070" y="4513218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775939" y="423835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E5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 flipV="1">
            <a:off x="4090874" y="1041693"/>
            <a:ext cx="4984" cy="606176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V="1">
            <a:off x="4355365" y="4348406"/>
            <a:ext cx="4984" cy="606176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053844" y="866964"/>
            <a:ext cx="1276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Breakpoint g.bk5</a:t>
            </a:r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3124785" y="4765040"/>
            <a:ext cx="1276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Breakpoint g.bk3</a:t>
            </a:r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4110604" y="1297423"/>
            <a:ext cx="299102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4364075" y="4691091"/>
            <a:ext cx="299102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/>
          <p:cNvCxnSpPr/>
          <p:nvPr/>
        </p:nvCxnSpPr>
        <p:spPr>
          <a:xfrm flipV="1">
            <a:off x="2304834" y="1471073"/>
            <a:ext cx="1603912" cy="1092665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307505" y="2666288"/>
            <a:ext cx="4759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0B050"/>
                </a:solidFill>
              </a:rPr>
              <a:t>Probe region for 5’ gene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Last probe position on 5’ gene is the breakpoint position = g.bk5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First probe position on 5’ gene has a HIGHER gdot position than g.bk5</a:t>
            </a:r>
            <a:endParaRPr lang="en-US" sz="1200" b="1" dirty="0">
              <a:solidFill>
                <a:srgbClr val="000000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flipH="1" flipV="1">
            <a:off x="4882791" y="4892962"/>
            <a:ext cx="456043" cy="30861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285013" y="5305968"/>
            <a:ext cx="4722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0B050"/>
                </a:solidFill>
              </a:rPr>
              <a:t>Probe region for 3’ gene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First probe position on 3’ gene is the breakpoint position = g.bk3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Last probe position on 3’ gene has a HIGHER gdot position than g.bk3</a:t>
            </a:r>
            <a:endParaRPr lang="en-US" sz="1200" b="1" dirty="0">
              <a:solidFill>
                <a:srgbClr val="000000"/>
              </a:solidFill>
            </a:endParaRPr>
          </a:p>
        </p:txBody>
      </p:sp>
      <p:cxnSp>
        <p:nvCxnSpPr>
          <p:cNvPr id="69" name="Straight Arrow Connector 68"/>
          <p:cNvCxnSpPr/>
          <p:nvPr/>
        </p:nvCxnSpPr>
        <p:spPr>
          <a:xfrm flipH="1">
            <a:off x="4113785" y="1215289"/>
            <a:ext cx="270283" cy="0"/>
          </a:xfrm>
          <a:prstGeom prst="straightConnector1">
            <a:avLst/>
          </a:prstGeom>
          <a:ln w="31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384348" y="4871465"/>
            <a:ext cx="270283" cy="0"/>
          </a:xfrm>
          <a:prstGeom prst="straightConnector1">
            <a:avLst/>
          </a:prstGeom>
          <a:ln w="31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5-Point Star 52"/>
          <p:cNvSpPr/>
          <p:nvPr/>
        </p:nvSpPr>
        <p:spPr>
          <a:xfrm>
            <a:off x="4338916" y="1186614"/>
            <a:ext cx="110132" cy="109728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5-Point Star 59"/>
          <p:cNvSpPr/>
          <p:nvPr/>
        </p:nvSpPr>
        <p:spPr>
          <a:xfrm>
            <a:off x="4586176" y="4725739"/>
            <a:ext cx="110132" cy="109728"/>
          </a:xfrm>
          <a:prstGeom prst="star5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5-Point Star 62"/>
          <p:cNvSpPr/>
          <p:nvPr/>
        </p:nvSpPr>
        <p:spPr>
          <a:xfrm>
            <a:off x="158143" y="5562135"/>
            <a:ext cx="110132" cy="109728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5-Point Star 64"/>
          <p:cNvSpPr/>
          <p:nvPr/>
        </p:nvSpPr>
        <p:spPr>
          <a:xfrm>
            <a:off x="165077" y="5837073"/>
            <a:ext cx="110132" cy="109728"/>
          </a:xfrm>
          <a:prstGeom prst="star5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325947" y="5475244"/>
            <a:ext cx="1714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Probe FIRST position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24787" y="5738048"/>
            <a:ext cx="1669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Probe LAST position</a:t>
            </a:r>
            <a:endParaRPr lang="en-US" sz="14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00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38" y="353094"/>
            <a:ext cx="7825727" cy="347661"/>
          </a:xfrm>
        </p:spPr>
        <p:txBody>
          <a:bodyPr>
            <a:normAutofit fontScale="90000"/>
          </a:bodyPr>
          <a:lstStyle/>
          <a:p>
            <a:r>
              <a:rPr lang="en-US" sz="2700" dirty="0" smtClean="0"/>
              <a:t>           Case (4)      </a:t>
            </a:r>
            <a:r>
              <a:rPr lang="en-US" sz="2700" dirty="0"/>
              <a:t>5’ Gene on strand </a:t>
            </a:r>
            <a:r>
              <a:rPr lang="en-US" sz="2700" dirty="0" smtClean="0"/>
              <a:t>-      </a:t>
            </a:r>
            <a:r>
              <a:rPr lang="en-US" sz="2700" dirty="0"/>
              <a:t>3’ Gene on strand </a:t>
            </a:r>
            <a:r>
              <a:rPr lang="en-US" sz="2700" dirty="0" smtClean="0"/>
              <a:t>-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6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99863" y="1435693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99863" y="1844467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797085" y="1467939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5’ GENE (-)</a:t>
            </a:r>
            <a:endParaRPr lang="en-US" sz="1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3209" y="1509243"/>
            <a:ext cx="5293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>
                <a:solidFill>
                  <a:schemeClr val="accent6">
                    <a:lumMod val="50000"/>
                  </a:schemeClr>
                </a:solidFill>
              </a:rPr>
              <a:t>chrA</a:t>
            </a:r>
            <a:endParaRPr 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5429" y="1690578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43062" y="1281804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58628" y="1690578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776261" y="1281804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556628" y="1395862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3196001" y="1393885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091343" y="1393885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4885099" y="1393885"/>
            <a:ext cx="367469" cy="9691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912441" y="1477717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E1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59312" y="1471138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E4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233047" y="1467851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E3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122239" y="1477197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E2</a:t>
            </a:r>
            <a:endParaRPr lang="en-US" sz="1100" b="1" dirty="0">
              <a:solidFill>
                <a:srgbClr val="FF0000"/>
              </a:solidFill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2573720" y="1246147"/>
            <a:ext cx="961696" cy="0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4090874" y="1041693"/>
            <a:ext cx="4984" cy="606176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053844" y="866964"/>
            <a:ext cx="1276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Breakpoint g.bk5</a:t>
            </a:r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4110604" y="1297423"/>
            <a:ext cx="299102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/>
          <p:cNvCxnSpPr/>
          <p:nvPr/>
        </p:nvCxnSpPr>
        <p:spPr>
          <a:xfrm flipV="1">
            <a:off x="2304834" y="1471073"/>
            <a:ext cx="1603912" cy="1092665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307505" y="2666288"/>
            <a:ext cx="4759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0B050"/>
                </a:solidFill>
              </a:rPr>
              <a:t>Probe region for 5’ gene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Last probe position on 5’ gene is the breakpoint position = g.bk5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First probe position on 5’ gene has a HIGHER gdot position than g.bk5</a:t>
            </a:r>
            <a:endParaRPr lang="en-US" sz="1200" b="1" dirty="0">
              <a:solidFill>
                <a:srgbClr val="000000"/>
              </a:solidFill>
            </a:endParaRPr>
          </a:p>
        </p:txBody>
      </p:sp>
      <p:cxnSp>
        <p:nvCxnSpPr>
          <p:cNvPr id="69" name="Straight Arrow Connector 68"/>
          <p:cNvCxnSpPr/>
          <p:nvPr/>
        </p:nvCxnSpPr>
        <p:spPr>
          <a:xfrm flipH="1">
            <a:off x="4113785" y="1215289"/>
            <a:ext cx="270283" cy="0"/>
          </a:xfrm>
          <a:prstGeom prst="straightConnector1">
            <a:avLst/>
          </a:prstGeom>
          <a:ln w="31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2358638" y="4143287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2358638" y="4552061"/>
            <a:ext cx="57342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95899" y="4183169"/>
            <a:ext cx="97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3</a:t>
            </a:r>
            <a:r>
              <a:rPr lang="en-US" sz="1400" b="1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’ GENE (-)</a:t>
            </a:r>
            <a:endParaRPr lang="en-US" sz="14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8486026" y="4160379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>
                <a:solidFill>
                  <a:schemeClr val="accent6">
                    <a:lumMod val="50000"/>
                  </a:schemeClr>
                </a:solidFill>
              </a:rPr>
              <a:t>chrB</a:t>
            </a:r>
            <a:endParaRPr lang="en-US" sz="1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8118505" y="4398172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8136138" y="3989398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2048033" y="4398172"/>
            <a:ext cx="274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+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065666" y="3989398"/>
            <a:ext cx="2391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50000"/>
                  </a:schemeClr>
                </a:solidFill>
              </a:rPr>
              <a:t>-</a:t>
            </a:r>
          </a:p>
        </p:txBody>
      </p:sp>
      <p:sp>
        <p:nvSpPr>
          <p:cNvPr id="73" name="Rectangle 72"/>
          <p:cNvSpPr/>
          <p:nvPr/>
        </p:nvSpPr>
        <p:spPr>
          <a:xfrm>
            <a:off x="3717853" y="4103018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4357226" y="41010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5252568" y="41010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6046324" y="4101041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3745881" y="424675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E5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378095" y="4246553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E4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5299291" y="4243793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E3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6067193" y="4236382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E2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81" name="Straight Arrow Connector 80"/>
          <p:cNvCxnSpPr/>
          <p:nvPr/>
        </p:nvCxnSpPr>
        <p:spPr>
          <a:xfrm flipH="1">
            <a:off x="6185364" y="3974746"/>
            <a:ext cx="881882" cy="0"/>
          </a:xfrm>
          <a:prstGeom prst="straightConnector1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6755070" y="4103018"/>
            <a:ext cx="367469" cy="969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6775939" y="4238359"/>
            <a:ext cx="3257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E1</a:t>
            </a:r>
            <a:endParaRPr lang="en-US" sz="11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>
          <a:xfrm flipV="1">
            <a:off x="4723773" y="3843188"/>
            <a:ext cx="4984" cy="606176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4703825" y="3689016"/>
            <a:ext cx="1276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000000"/>
                </a:solidFill>
              </a:rPr>
              <a:t>Breakpoint g.bk3</a:t>
            </a:r>
            <a:endParaRPr lang="en-US" sz="1200" b="1" dirty="0">
              <a:solidFill>
                <a:srgbClr val="0000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4423243" y="4007868"/>
            <a:ext cx="299102" cy="4571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Arrow Connector 86"/>
          <p:cNvCxnSpPr/>
          <p:nvPr/>
        </p:nvCxnSpPr>
        <p:spPr>
          <a:xfrm flipH="1" flipV="1">
            <a:off x="4815951" y="4096629"/>
            <a:ext cx="932591" cy="109718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4285013" y="5305968"/>
            <a:ext cx="4722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00B050"/>
                </a:solidFill>
              </a:rPr>
              <a:t>Probe region for 3’ gene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First probe position on 3’ gene is the breakpoint position = g.bk3</a:t>
            </a:r>
          </a:p>
          <a:p>
            <a:r>
              <a:rPr lang="en-US" sz="1200" b="1" dirty="0" smtClean="0">
                <a:solidFill>
                  <a:srgbClr val="000000"/>
                </a:solidFill>
              </a:rPr>
              <a:t>- Last probe position on 3’ gene has a LOWER gdot position than g.bk3</a:t>
            </a:r>
            <a:endParaRPr lang="en-US" sz="1200" b="1" dirty="0">
              <a:solidFill>
                <a:srgbClr val="000000"/>
              </a:solidFill>
            </a:endParaRPr>
          </a:p>
        </p:txBody>
      </p:sp>
      <p:cxnSp>
        <p:nvCxnSpPr>
          <p:cNvPr id="89" name="Straight Arrow Connector 88"/>
          <p:cNvCxnSpPr/>
          <p:nvPr/>
        </p:nvCxnSpPr>
        <p:spPr>
          <a:xfrm flipH="1">
            <a:off x="4431789" y="3869187"/>
            <a:ext cx="270283" cy="0"/>
          </a:xfrm>
          <a:prstGeom prst="straightConnector1">
            <a:avLst/>
          </a:prstGeom>
          <a:ln w="3175">
            <a:solidFill>
              <a:srgbClr val="00B05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5-Point Star 90"/>
          <p:cNvSpPr/>
          <p:nvPr/>
        </p:nvSpPr>
        <p:spPr>
          <a:xfrm>
            <a:off x="4373020" y="3897235"/>
            <a:ext cx="110132" cy="109728"/>
          </a:xfrm>
          <a:prstGeom prst="star5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5-Point Star 91"/>
          <p:cNvSpPr/>
          <p:nvPr/>
        </p:nvSpPr>
        <p:spPr>
          <a:xfrm>
            <a:off x="158143" y="5562135"/>
            <a:ext cx="110132" cy="109728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5-Point Star 92"/>
          <p:cNvSpPr/>
          <p:nvPr/>
        </p:nvSpPr>
        <p:spPr>
          <a:xfrm>
            <a:off x="165077" y="5837073"/>
            <a:ext cx="110132" cy="109728"/>
          </a:xfrm>
          <a:prstGeom prst="star5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/>
          <p:cNvSpPr txBox="1"/>
          <p:nvPr/>
        </p:nvSpPr>
        <p:spPr>
          <a:xfrm>
            <a:off x="325947" y="5475244"/>
            <a:ext cx="17147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Probe FIRST position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324787" y="5738048"/>
            <a:ext cx="1669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0000"/>
                </a:solidFill>
              </a:rPr>
              <a:t>Probe LAST position</a:t>
            </a:r>
            <a:endParaRPr lang="en-US" sz="1400" b="1" dirty="0">
              <a:solidFill>
                <a:srgbClr val="000000"/>
              </a:solidFill>
            </a:endParaRPr>
          </a:p>
        </p:txBody>
      </p:sp>
      <p:sp>
        <p:nvSpPr>
          <p:cNvPr id="96" name="5-Point Star 95"/>
          <p:cNvSpPr/>
          <p:nvPr/>
        </p:nvSpPr>
        <p:spPr>
          <a:xfrm>
            <a:off x="4338916" y="1186614"/>
            <a:ext cx="110132" cy="109728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80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87041" y="1718241"/>
            <a:ext cx="2608604" cy="1089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5645" y="1718241"/>
            <a:ext cx="2608604" cy="10895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93409" y="2217104"/>
            <a:ext cx="2608604" cy="108959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402013" y="2217104"/>
            <a:ext cx="2608604" cy="10895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23061" y="1531298"/>
            <a:ext cx="104067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" b="1" dirty="0">
                <a:solidFill>
                  <a:srgbClr val="FF0000"/>
                </a:solidFill>
              </a:rPr>
              <a:t>5’ Gene</a:t>
            </a:r>
          </a:p>
          <a:p>
            <a:pPr algn="ctr"/>
            <a:r>
              <a:rPr lang="en-US" sz="750" b="1" dirty="0">
                <a:solidFill>
                  <a:prstClr val="black"/>
                </a:solidFill>
              </a:rPr>
              <a:t>TRANSCRIPT (NM_...)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SEQUENCE AS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PROVIDED BY REFSEQ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121807" y="2006126"/>
            <a:ext cx="104067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" b="1" dirty="0">
                <a:solidFill>
                  <a:srgbClr val="FF0000"/>
                </a:solidFill>
              </a:rPr>
              <a:t>3’ Gene</a:t>
            </a:r>
          </a:p>
          <a:p>
            <a:pPr algn="ctr"/>
            <a:r>
              <a:rPr lang="en-US" sz="750" b="1" dirty="0">
                <a:solidFill>
                  <a:prstClr val="black"/>
                </a:solidFill>
              </a:rPr>
              <a:t>TRANSCRIPT (NM_...)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SEQUENCE AS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PROVIDED BY REFSEQ</a:t>
            </a:r>
          </a:p>
        </p:txBody>
      </p:sp>
      <p:sp>
        <p:nvSpPr>
          <p:cNvPr id="10" name="Down Arrow 9"/>
          <p:cNvSpPr/>
          <p:nvPr/>
        </p:nvSpPr>
        <p:spPr>
          <a:xfrm>
            <a:off x="973494" y="1558006"/>
            <a:ext cx="52001" cy="12177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3240" y="1373340"/>
            <a:ext cx="41710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70AD47">
                    <a:lumMod val="75000"/>
                  </a:srgbClr>
                </a:solidFill>
              </a:rPr>
              <a:t>POS 1</a:t>
            </a:r>
          </a:p>
        </p:txBody>
      </p:sp>
      <p:sp>
        <p:nvSpPr>
          <p:cNvPr id="12" name="Down Arrow 11"/>
          <p:cNvSpPr/>
          <p:nvPr/>
        </p:nvSpPr>
        <p:spPr>
          <a:xfrm>
            <a:off x="6162224" y="1558005"/>
            <a:ext cx="52001" cy="12177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1971" y="1373339"/>
            <a:ext cx="43313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70AD47">
                    <a:lumMod val="75000"/>
                  </a:srgbClr>
                </a:solidFill>
              </a:rPr>
              <a:t>POS N</a:t>
            </a:r>
          </a:p>
        </p:txBody>
      </p:sp>
      <p:sp>
        <p:nvSpPr>
          <p:cNvPr id="14" name="Down Arrow 13"/>
          <p:cNvSpPr/>
          <p:nvPr/>
        </p:nvSpPr>
        <p:spPr>
          <a:xfrm>
            <a:off x="2794765" y="2050322"/>
            <a:ext cx="52001" cy="12177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44511" y="1865656"/>
            <a:ext cx="41710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4472C4"/>
                </a:solidFill>
              </a:rPr>
              <a:t>POS 1</a:t>
            </a:r>
          </a:p>
        </p:txBody>
      </p:sp>
      <p:sp>
        <p:nvSpPr>
          <p:cNvPr id="16" name="Down Arrow 15"/>
          <p:cNvSpPr/>
          <p:nvPr/>
        </p:nvSpPr>
        <p:spPr>
          <a:xfrm>
            <a:off x="7981411" y="2049118"/>
            <a:ext cx="52001" cy="12177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831157" y="1864452"/>
            <a:ext cx="452368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4472C4"/>
                </a:solidFill>
              </a:rPr>
              <a:t>POS M</a:t>
            </a:r>
          </a:p>
        </p:txBody>
      </p:sp>
      <p:sp>
        <p:nvSpPr>
          <p:cNvPr id="18" name="Down Arrow 17"/>
          <p:cNvSpPr/>
          <p:nvPr/>
        </p:nvSpPr>
        <p:spPr>
          <a:xfrm>
            <a:off x="3551474" y="1558005"/>
            <a:ext cx="52001" cy="12177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843603" y="1373339"/>
            <a:ext cx="1470274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70AD47">
                    <a:lumMod val="75000"/>
                  </a:srgbClr>
                </a:solidFill>
              </a:rPr>
              <a:t>5’ GENE BREAKPOINT </a:t>
            </a:r>
            <a:r>
              <a:rPr lang="en-US" sz="750" b="1" dirty="0" smtClean="0">
                <a:solidFill>
                  <a:srgbClr val="70AD47">
                    <a:lumMod val="75000"/>
                  </a:srgbClr>
                </a:solidFill>
              </a:rPr>
              <a:t>TDOT </a:t>
            </a:r>
            <a:r>
              <a:rPr lang="en-US" sz="750" b="1" dirty="0">
                <a:solidFill>
                  <a:srgbClr val="70AD47">
                    <a:lumMod val="75000"/>
                  </a:srgbClr>
                </a:solidFill>
              </a:rPr>
              <a:t>POS</a:t>
            </a:r>
          </a:p>
        </p:txBody>
      </p:sp>
      <p:sp>
        <p:nvSpPr>
          <p:cNvPr id="20" name="Down Arrow 19"/>
          <p:cNvSpPr/>
          <p:nvPr/>
        </p:nvSpPr>
        <p:spPr>
          <a:xfrm>
            <a:off x="5395602" y="2050462"/>
            <a:ext cx="52001" cy="12177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694143" y="1872205"/>
            <a:ext cx="1470274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4472C4"/>
                </a:solidFill>
              </a:rPr>
              <a:t>3’ GENE BREAKPOINT </a:t>
            </a:r>
            <a:r>
              <a:rPr lang="en-US" sz="750" b="1" dirty="0" smtClean="0">
                <a:solidFill>
                  <a:srgbClr val="4472C4"/>
                </a:solidFill>
              </a:rPr>
              <a:t>TDOT </a:t>
            </a:r>
            <a:r>
              <a:rPr lang="en-US" sz="750" b="1" dirty="0">
                <a:solidFill>
                  <a:srgbClr val="4472C4"/>
                </a:solidFill>
              </a:rPr>
              <a:t>POS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56788" y="1679169"/>
            <a:ext cx="970137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b="1" dirty="0">
                <a:solidFill>
                  <a:prstClr val="black"/>
                </a:solidFill>
              </a:rPr>
              <a:t>IGNORE/DISCARD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796827" y="2177307"/>
            <a:ext cx="970137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b="1" dirty="0">
                <a:solidFill>
                  <a:prstClr val="black"/>
                </a:solidFill>
              </a:rPr>
              <a:t>IGNORE/DISCARD</a:t>
            </a:r>
          </a:p>
        </p:txBody>
      </p:sp>
      <p:sp>
        <p:nvSpPr>
          <p:cNvPr id="24" name="Down Arrow 23"/>
          <p:cNvSpPr/>
          <p:nvPr/>
        </p:nvSpPr>
        <p:spPr>
          <a:xfrm>
            <a:off x="4000855" y="2468133"/>
            <a:ext cx="264052" cy="358924"/>
          </a:xfrm>
          <a:prstGeom prst="down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512612" y="3216291"/>
            <a:ext cx="2608604" cy="1089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02509" y="3029348"/>
            <a:ext cx="104067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" b="1" dirty="0">
                <a:solidFill>
                  <a:srgbClr val="FF0000"/>
                </a:solidFill>
              </a:rPr>
              <a:t>5’ Gene</a:t>
            </a:r>
          </a:p>
          <a:p>
            <a:pPr algn="ctr"/>
            <a:r>
              <a:rPr lang="en-US" sz="750" b="1" dirty="0">
                <a:solidFill>
                  <a:prstClr val="black"/>
                </a:solidFill>
              </a:rPr>
              <a:t>TRANSCRIPT (NM_...)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SEQUENCE AS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PROVIDED BY REFSEQ</a:t>
            </a:r>
          </a:p>
        </p:txBody>
      </p:sp>
      <p:sp>
        <p:nvSpPr>
          <p:cNvPr id="27" name="Down Arrow 26"/>
          <p:cNvSpPr/>
          <p:nvPr/>
        </p:nvSpPr>
        <p:spPr>
          <a:xfrm>
            <a:off x="1499065" y="3056056"/>
            <a:ext cx="52001" cy="12177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48811" y="2871390"/>
            <a:ext cx="41710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70AD47">
                    <a:lumMod val="75000"/>
                  </a:srgbClr>
                </a:solidFill>
              </a:rPr>
              <a:t>POS 1</a:t>
            </a:r>
          </a:p>
        </p:txBody>
      </p:sp>
      <p:sp>
        <p:nvSpPr>
          <p:cNvPr id="31" name="Down Arrow 30"/>
          <p:cNvSpPr/>
          <p:nvPr/>
        </p:nvSpPr>
        <p:spPr>
          <a:xfrm>
            <a:off x="4077045" y="3056055"/>
            <a:ext cx="52001" cy="12177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741054" y="2871389"/>
            <a:ext cx="1471878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70AD47">
                    <a:lumMod val="75000"/>
                  </a:srgbClr>
                </a:solidFill>
              </a:rPr>
              <a:t>5’ GENE BREAKPOINT </a:t>
            </a:r>
            <a:r>
              <a:rPr lang="en-US" sz="750" b="1" dirty="0" smtClean="0">
                <a:solidFill>
                  <a:srgbClr val="70AD47">
                    <a:lumMod val="75000"/>
                  </a:srgbClr>
                </a:solidFill>
              </a:rPr>
              <a:t>TDOT </a:t>
            </a:r>
            <a:r>
              <a:rPr lang="en-US" sz="750" b="1" dirty="0">
                <a:solidFill>
                  <a:srgbClr val="70AD47">
                    <a:lumMod val="75000"/>
                  </a:srgbClr>
                </a:solidFill>
              </a:rPr>
              <a:t>POS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120843" y="3216291"/>
            <a:ext cx="2608604" cy="10895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847046" y="3005313"/>
            <a:ext cx="104067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" b="1" dirty="0">
                <a:solidFill>
                  <a:srgbClr val="FF0000"/>
                </a:solidFill>
              </a:rPr>
              <a:t>3’ Gene</a:t>
            </a:r>
          </a:p>
          <a:p>
            <a:pPr algn="ctr"/>
            <a:r>
              <a:rPr lang="en-US" sz="750" b="1" dirty="0">
                <a:solidFill>
                  <a:prstClr val="black"/>
                </a:solidFill>
              </a:rPr>
              <a:t>TRANSCRIPT (NM_...)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SEQUENCE AS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PROVIDED BY REFSEQ</a:t>
            </a:r>
          </a:p>
        </p:txBody>
      </p:sp>
      <p:sp>
        <p:nvSpPr>
          <p:cNvPr id="36" name="Down Arrow 35"/>
          <p:cNvSpPr/>
          <p:nvPr/>
        </p:nvSpPr>
        <p:spPr>
          <a:xfrm>
            <a:off x="6706650" y="3048305"/>
            <a:ext cx="52001" cy="12177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556397" y="2863639"/>
            <a:ext cx="452368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4472C4"/>
                </a:solidFill>
              </a:rPr>
              <a:t>POS M</a:t>
            </a:r>
          </a:p>
        </p:txBody>
      </p:sp>
      <p:sp>
        <p:nvSpPr>
          <p:cNvPr id="38" name="Down Arrow 37"/>
          <p:cNvSpPr/>
          <p:nvPr/>
        </p:nvSpPr>
        <p:spPr>
          <a:xfrm>
            <a:off x="4120841" y="3056058"/>
            <a:ext cx="52001" cy="12177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111592" y="2871392"/>
            <a:ext cx="1471878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4472C4"/>
                </a:solidFill>
              </a:rPr>
              <a:t>3’ GENE BREAKPOINT </a:t>
            </a:r>
            <a:r>
              <a:rPr lang="en-US" sz="750" b="1" dirty="0" smtClean="0">
                <a:solidFill>
                  <a:srgbClr val="4472C4"/>
                </a:solidFill>
              </a:rPr>
              <a:t>TDOT </a:t>
            </a:r>
            <a:r>
              <a:rPr lang="en-US" sz="750" b="1" dirty="0">
                <a:solidFill>
                  <a:srgbClr val="4472C4"/>
                </a:solidFill>
              </a:rPr>
              <a:t>POS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545981" y="3371458"/>
            <a:ext cx="117692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rgbClr val="FF0000"/>
                </a:solidFill>
              </a:rPr>
              <a:t>FUSION TRANSCRIPT</a:t>
            </a:r>
          </a:p>
        </p:txBody>
      </p:sp>
      <p:sp>
        <p:nvSpPr>
          <p:cNvPr id="41" name="Down Arrow 40"/>
          <p:cNvSpPr/>
          <p:nvPr/>
        </p:nvSpPr>
        <p:spPr>
          <a:xfrm>
            <a:off x="3999751" y="3634103"/>
            <a:ext cx="264052" cy="358924"/>
          </a:xfrm>
          <a:prstGeom prst="down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512238" y="4584865"/>
            <a:ext cx="2608604" cy="1089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02135" y="4397922"/>
            <a:ext cx="104067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" b="1" dirty="0">
                <a:solidFill>
                  <a:srgbClr val="FF0000"/>
                </a:solidFill>
              </a:rPr>
              <a:t>5’ Gene</a:t>
            </a:r>
          </a:p>
          <a:p>
            <a:pPr algn="ctr"/>
            <a:r>
              <a:rPr lang="en-US" sz="750" b="1" dirty="0">
                <a:solidFill>
                  <a:prstClr val="black"/>
                </a:solidFill>
              </a:rPr>
              <a:t>TRANSCRIPT (NM_...)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SEQUENCE AS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PROVIDED BY REFSEQ</a:t>
            </a:r>
          </a:p>
        </p:txBody>
      </p:sp>
      <p:sp>
        <p:nvSpPr>
          <p:cNvPr id="44" name="Down Arrow 43"/>
          <p:cNvSpPr/>
          <p:nvPr/>
        </p:nvSpPr>
        <p:spPr>
          <a:xfrm>
            <a:off x="1498690" y="4424629"/>
            <a:ext cx="52001" cy="12177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348437" y="4239963"/>
            <a:ext cx="41710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70AD47">
                    <a:lumMod val="75000"/>
                  </a:srgbClr>
                </a:solidFill>
              </a:rPr>
              <a:t>POS 1</a:t>
            </a:r>
          </a:p>
        </p:txBody>
      </p:sp>
      <p:sp>
        <p:nvSpPr>
          <p:cNvPr id="48" name="Rectangle 47"/>
          <p:cNvSpPr/>
          <p:nvPr/>
        </p:nvSpPr>
        <p:spPr>
          <a:xfrm>
            <a:off x="4120468" y="4584865"/>
            <a:ext cx="2608604" cy="10895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846672" y="4373887"/>
            <a:ext cx="104067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" b="1" dirty="0">
                <a:solidFill>
                  <a:srgbClr val="FF0000"/>
                </a:solidFill>
              </a:rPr>
              <a:t>3’ Gene</a:t>
            </a:r>
          </a:p>
          <a:p>
            <a:pPr algn="ctr"/>
            <a:r>
              <a:rPr lang="en-US" sz="750" b="1" dirty="0">
                <a:solidFill>
                  <a:prstClr val="black"/>
                </a:solidFill>
              </a:rPr>
              <a:t>TRANSCRIPT (NM_...)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SEQUENCE AS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PROVIDED BY REFSEQ</a:t>
            </a:r>
          </a:p>
        </p:txBody>
      </p:sp>
      <p:sp>
        <p:nvSpPr>
          <p:cNvPr id="50" name="Down Arrow 49"/>
          <p:cNvSpPr/>
          <p:nvPr/>
        </p:nvSpPr>
        <p:spPr>
          <a:xfrm>
            <a:off x="6706276" y="4416879"/>
            <a:ext cx="52001" cy="12177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556022" y="4232213"/>
            <a:ext cx="452368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4472C4"/>
                </a:solidFill>
              </a:rPr>
              <a:t>POS M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3154634" y="4740032"/>
            <a:ext cx="196720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rgbClr val="FF0000"/>
                </a:solidFill>
              </a:rPr>
              <a:t>PROBES POOL 1 (3 PROBES / FUSION)</a:t>
            </a:r>
          </a:p>
        </p:txBody>
      </p:sp>
      <p:sp>
        <p:nvSpPr>
          <p:cNvPr id="56" name="Down Arrow 55"/>
          <p:cNvSpPr/>
          <p:nvPr/>
        </p:nvSpPr>
        <p:spPr>
          <a:xfrm>
            <a:off x="3999751" y="4978648"/>
            <a:ext cx="264052" cy="358924"/>
          </a:xfrm>
          <a:prstGeom prst="down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512238" y="5929410"/>
            <a:ext cx="2608604" cy="10895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135" y="5742467"/>
            <a:ext cx="104067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" b="1" dirty="0">
                <a:solidFill>
                  <a:srgbClr val="FF0000"/>
                </a:solidFill>
              </a:rPr>
              <a:t>5’ Gene</a:t>
            </a:r>
          </a:p>
          <a:p>
            <a:pPr algn="ctr"/>
            <a:r>
              <a:rPr lang="en-US" sz="750" b="1" dirty="0">
                <a:solidFill>
                  <a:prstClr val="black"/>
                </a:solidFill>
              </a:rPr>
              <a:t>TRANSCRIPT (NM_...)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SEQUENCE AS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PROVIDED BY REFSEQ</a:t>
            </a:r>
          </a:p>
        </p:txBody>
      </p:sp>
      <p:sp>
        <p:nvSpPr>
          <p:cNvPr id="59" name="Down Arrow 58"/>
          <p:cNvSpPr/>
          <p:nvPr/>
        </p:nvSpPr>
        <p:spPr>
          <a:xfrm>
            <a:off x="1498690" y="5769175"/>
            <a:ext cx="52001" cy="121778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348437" y="5584509"/>
            <a:ext cx="417102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70AD47">
                    <a:lumMod val="75000"/>
                  </a:srgbClr>
                </a:solidFill>
              </a:rPr>
              <a:t>POS 1</a:t>
            </a:r>
          </a:p>
        </p:txBody>
      </p:sp>
      <p:sp>
        <p:nvSpPr>
          <p:cNvPr id="61" name="Rectangle 60"/>
          <p:cNvSpPr/>
          <p:nvPr/>
        </p:nvSpPr>
        <p:spPr>
          <a:xfrm>
            <a:off x="4120468" y="5929410"/>
            <a:ext cx="2608604" cy="10895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846672" y="5718432"/>
            <a:ext cx="104067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50" b="1" dirty="0">
                <a:solidFill>
                  <a:srgbClr val="FF0000"/>
                </a:solidFill>
              </a:rPr>
              <a:t>3’ Gene</a:t>
            </a:r>
          </a:p>
          <a:p>
            <a:pPr algn="ctr"/>
            <a:r>
              <a:rPr lang="en-US" sz="750" b="1" dirty="0">
                <a:solidFill>
                  <a:prstClr val="black"/>
                </a:solidFill>
              </a:rPr>
              <a:t>TRANSCRIPT (NM_...)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SEQUENCE AS</a:t>
            </a:r>
          </a:p>
          <a:p>
            <a:pPr algn="ctr"/>
            <a:r>
              <a:rPr lang="en-US" sz="750" u="sng" dirty="0">
                <a:solidFill>
                  <a:prstClr val="black"/>
                </a:solidFill>
              </a:rPr>
              <a:t>PROVIDED BY REFSEQ</a:t>
            </a:r>
          </a:p>
        </p:txBody>
      </p:sp>
      <p:sp>
        <p:nvSpPr>
          <p:cNvPr id="63" name="Down Arrow 62"/>
          <p:cNvSpPr/>
          <p:nvPr/>
        </p:nvSpPr>
        <p:spPr>
          <a:xfrm>
            <a:off x="6706276" y="5761424"/>
            <a:ext cx="52001" cy="121778"/>
          </a:xfrm>
          <a:prstGeom prst="down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556022" y="5576758"/>
            <a:ext cx="452368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srgbClr val="4472C4"/>
                </a:solidFill>
              </a:rPr>
              <a:t>POS M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3154634" y="6084577"/>
            <a:ext cx="196720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rgbClr val="FF0000"/>
                </a:solidFill>
              </a:rPr>
              <a:t>PROBES POOL 2 (2 PROBES / FUSION)</a:t>
            </a:r>
          </a:p>
        </p:txBody>
      </p:sp>
      <p:sp>
        <p:nvSpPr>
          <p:cNvPr id="68" name="Rectangle 67"/>
          <p:cNvSpPr/>
          <p:nvPr/>
        </p:nvSpPr>
        <p:spPr>
          <a:xfrm>
            <a:off x="4117950" y="4101636"/>
            <a:ext cx="822960" cy="3429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3295309" y="4101636"/>
            <a:ext cx="822960" cy="3429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978716" y="4012782"/>
            <a:ext cx="80823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Probe 1 (60/60)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3597065" y="3946087"/>
            <a:ext cx="280846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60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4402069" y="3941856"/>
            <a:ext cx="280846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60</a:t>
            </a:r>
          </a:p>
        </p:txBody>
      </p:sp>
      <p:sp>
        <p:nvSpPr>
          <p:cNvPr id="74" name="Rectangle 73"/>
          <p:cNvSpPr/>
          <p:nvPr/>
        </p:nvSpPr>
        <p:spPr>
          <a:xfrm>
            <a:off x="2883510" y="4274051"/>
            <a:ext cx="1234440" cy="3429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4117950" y="4274051"/>
            <a:ext cx="411480" cy="3429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132839" y="4189266"/>
            <a:ext cx="80823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Probe 2 (90/30)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3382188" y="4103949"/>
            <a:ext cx="280846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90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4204829" y="4104135"/>
            <a:ext cx="280846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30</a:t>
            </a:r>
          </a:p>
        </p:txBody>
      </p:sp>
      <p:sp>
        <p:nvSpPr>
          <p:cNvPr id="80" name="Rectangle 79"/>
          <p:cNvSpPr/>
          <p:nvPr/>
        </p:nvSpPr>
        <p:spPr>
          <a:xfrm>
            <a:off x="4122636" y="4453157"/>
            <a:ext cx="1234440" cy="3429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712880" y="4453527"/>
            <a:ext cx="411480" cy="3429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5375284" y="4351491"/>
            <a:ext cx="80823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Probe 3 (30/90)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785767" y="4289784"/>
            <a:ext cx="280846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30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4648773" y="4294924"/>
            <a:ext cx="280846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90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478440" y="5757377"/>
            <a:ext cx="1645920" cy="3429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4117950" y="5612788"/>
            <a:ext cx="1645920" cy="3429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2953534" y="5537518"/>
            <a:ext cx="80823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Probe 4 (120/0)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4612487" y="5416332"/>
            <a:ext cx="808235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b="1" dirty="0">
                <a:solidFill>
                  <a:prstClr val="black"/>
                </a:solidFill>
              </a:rPr>
              <a:t>Probe 5 (0/120)</a:t>
            </a:r>
          </a:p>
        </p:txBody>
      </p:sp>
      <p:sp>
        <p:nvSpPr>
          <p:cNvPr id="91" name="Title 1"/>
          <p:cNvSpPr txBox="1">
            <a:spLocks/>
          </p:cNvSpPr>
          <p:nvPr/>
        </p:nvSpPr>
        <p:spPr>
          <a:xfrm>
            <a:off x="1557362" y="309012"/>
            <a:ext cx="7825727" cy="347661"/>
          </a:xfrm>
          <a:prstGeom prst="rect">
            <a:avLst/>
          </a:prstGeom>
        </p:spPr>
        <p:txBody>
          <a:bodyPr vert="horz" lIns="0" tIns="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spcBef>
                <a:spcPts val="1000"/>
              </a:spcBef>
              <a:buClr>
                <a:srgbClr val="B4D500"/>
              </a:buClr>
            </a:pPr>
            <a:r>
              <a:rPr lang="en-US" sz="2800" b="0" dirty="0">
                <a:solidFill>
                  <a:srgbClr val="004997"/>
                </a:solidFill>
                <a:ea typeface="+mn-ea"/>
                <a:cs typeface="+mn-cs"/>
              </a:rPr>
              <a:t>Case </a:t>
            </a:r>
            <a:r>
              <a:rPr lang="en-US" sz="2800" b="0" dirty="0" smtClean="0">
                <a:solidFill>
                  <a:srgbClr val="004997"/>
                </a:solidFill>
                <a:ea typeface="+mn-ea"/>
                <a:cs typeface="+mn-cs"/>
              </a:rPr>
              <a:t>(5): </a:t>
            </a:r>
            <a:r>
              <a:rPr lang="en-US" sz="2800" b="0" dirty="0">
                <a:solidFill>
                  <a:srgbClr val="004997"/>
                </a:solidFill>
                <a:ea typeface="+mn-ea"/>
                <a:cs typeface="+mn-cs"/>
              </a:rPr>
              <a:t>from transcript ID and TDOT position</a:t>
            </a:r>
          </a:p>
        </p:txBody>
      </p:sp>
    </p:spTree>
    <p:extLst>
      <p:ext uri="{BB962C8B-B14F-4D97-AF65-F5344CB8AC3E}">
        <p14:creationId xmlns:p14="http://schemas.microsoft.com/office/powerpoint/2010/main" val="1884766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NeoGenomics">
      <a:dk1>
        <a:srgbClr val="004997"/>
      </a:dk1>
      <a:lt1>
        <a:srgbClr val="FFFFFF"/>
      </a:lt1>
      <a:dk2>
        <a:srgbClr val="414141"/>
      </a:dk2>
      <a:lt2>
        <a:srgbClr val="B3D500"/>
      </a:lt2>
      <a:accent1>
        <a:srgbClr val="004A97"/>
      </a:accent1>
      <a:accent2>
        <a:srgbClr val="B4D500"/>
      </a:accent2>
      <a:accent3>
        <a:srgbClr val="EF8122"/>
      </a:accent3>
      <a:accent4>
        <a:srgbClr val="4797D2"/>
      </a:accent4>
      <a:accent5>
        <a:srgbClr val="F15B60"/>
      </a:accent5>
      <a:accent6>
        <a:srgbClr val="61528A"/>
      </a:accent6>
      <a:hlink>
        <a:srgbClr val="004A97"/>
      </a:hlink>
      <a:folHlink>
        <a:srgbClr val="004A97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oGenomics_PPT_Template_Standard_New-0826 (002).pptx [Read-Only]" id="{D8CFEFC0-EE1C-432D-8200-AF9320504F33}" vid="{2EDBAB53-F233-4B15-A29C-CBCCC16A56E4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104</TotalTime>
  <Words>779</Words>
  <Application>Microsoft Office PowerPoint</Application>
  <PresentationFormat>On-screen Show (4:3)</PresentationFormat>
  <Paragraphs>206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Apple Symbols</vt:lpstr>
      <vt:lpstr>Arial</vt:lpstr>
      <vt:lpstr>Calibri</vt:lpstr>
      <vt:lpstr>Calibri Light</vt:lpstr>
      <vt:lpstr>Office Theme</vt:lpstr>
      <vt:lpstr>1_Office Theme</vt:lpstr>
      <vt:lpstr>Probe design on RNA</vt:lpstr>
      <vt:lpstr>5 case scenarios to handle</vt:lpstr>
      <vt:lpstr>           Case (1)      5’ Gene on strand +      3’ Gene on strand + </vt:lpstr>
      <vt:lpstr>           Case (2)      5’ Gene on strand +      3’ Gene on strand - </vt:lpstr>
      <vt:lpstr>           Case (3)      5’ Gene on strand -      3’ Gene on strand + </vt:lpstr>
      <vt:lpstr>           Case (4)      5’ Gene on strand -      3’ Gene on strand - </vt:lpstr>
      <vt:lpstr>PowerPoint Presentation</vt:lpstr>
    </vt:vector>
  </TitlesOfParts>
  <Company>NeoGenomics Labs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 Magnan</dc:creator>
  <cp:lastModifiedBy>Christophe Magnan</cp:lastModifiedBy>
  <cp:revision>25</cp:revision>
  <dcterms:created xsi:type="dcterms:W3CDTF">2020-10-01T01:34:23Z</dcterms:created>
  <dcterms:modified xsi:type="dcterms:W3CDTF">2020-10-01T03:19:43Z</dcterms:modified>
</cp:coreProperties>
</file>

<file path=docProps/thumbnail.jpeg>
</file>